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46"/>
  </p:notesMasterIdLst>
  <p:handoutMasterIdLst>
    <p:handoutMasterId r:id="rId47"/>
  </p:handoutMasterIdLst>
  <p:sldIdLst>
    <p:sldId id="361" r:id="rId2"/>
    <p:sldId id="355" r:id="rId3"/>
    <p:sldId id="316" r:id="rId4"/>
    <p:sldId id="353" r:id="rId5"/>
    <p:sldId id="363" r:id="rId6"/>
    <p:sldId id="294" r:id="rId7"/>
    <p:sldId id="349" r:id="rId8"/>
    <p:sldId id="299" r:id="rId9"/>
    <p:sldId id="354" r:id="rId10"/>
    <p:sldId id="300" r:id="rId11"/>
    <p:sldId id="356" r:id="rId12"/>
    <p:sldId id="306" r:id="rId13"/>
    <p:sldId id="357" r:id="rId14"/>
    <p:sldId id="307" r:id="rId15"/>
    <p:sldId id="308" r:id="rId16"/>
    <p:sldId id="367" r:id="rId17"/>
    <p:sldId id="364" r:id="rId18"/>
    <p:sldId id="366" r:id="rId19"/>
    <p:sldId id="360" r:id="rId20"/>
    <p:sldId id="309" r:id="rId21"/>
    <p:sldId id="368" r:id="rId22"/>
    <p:sldId id="279" r:id="rId23"/>
    <p:sldId id="371" r:id="rId24"/>
    <p:sldId id="369" r:id="rId25"/>
    <p:sldId id="328" r:id="rId26"/>
    <p:sldId id="329" r:id="rId27"/>
    <p:sldId id="370" r:id="rId28"/>
    <p:sldId id="322" r:id="rId29"/>
    <p:sldId id="330" r:id="rId30"/>
    <p:sldId id="292" r:id="rId31"/>
    <p:sldId id="351" r:id="rId32"/>
    <p:sldId id="379" r:id="rId33"/>
    <p:sldId id="380" r:id="rId34"/>
    <p:sldId id="333" r:id="rId35"/>
    <p:sldId id="323" r:id="rId36"/>
    <p:sldId id="324" r:id="rId37"/>
    <p:sldId id="378" r:id="rId38"/>
    <p:sldId id="335" r:id="rId39"/>
    <p:sldId id="376" r:id="rId40"/>
    <p:sldId id="377" r:id="rId41"/>
    <p:sldId id="381" r:id="rId42"/>
    <p:sldId id="336" r:id="rId43"/>
    <p:sldId id="339" r:id="rId44"/>
    <p:sldId id="375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8" autoAdjust="0"/>
    <p:restoredTop sz="78815" autoAdjust="0"/>
  </p:normalViewPr>
  <p:slideViewPr>
    <p:cSldViewPr>
      <p:cViewPr varScale="1">
        <p:scale>
          <a:sx n="54" d="100"/>
          <a:sy n="54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17.07.2007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Erstes Verz.: "Quick-and-dirty"</a:t>
            </a:r>
          </a:p>
          <a:p>
            <a:pPr>
              <a:buFontTx/>
              <a:buChar char="-"/>
            </a:pPr>
            <a:r>
              <a:rPr lang="de-DE" smtClean="0"/>
              <a:t>Wizard legt es dorthin</a:t>
            </a:r>
          </a:p>
          <a:p>
            <a:pPr>
              <a:buFontTx/>
              <a:buChar char="-"/>
            </a:pPr>
            <a:r>
              <a:rPr lang="de-DE" smtClean="0"/>
              <a:t>Schnell zu finden =&gt; Add-in entfernen</a:t>
            </a:r>
          </a:p>
          <a:p>
            <a:r>
              <a:rPr lang="de-DE" smtClean="0"/>
              <a:t>Weiteren Verz.: "Bullet-proof"</a:t>
            </a:r>
          </a:p>
          <a:p>
            <a:r>
              <a:rPr lang="de-DE" smtClean="0"/>
              <a:t>- "Echte" Installation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B46BF3-737A-4BA7-AE89-5B4528B92679}" type="slidenum">
              <a:rPr lang="en-US" smtClean="0"/>
              <a:pPr/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241198-2944-41B1-BBDB-69FF00FF540A}" type="slidenum">
              <a:rPr lang="en-US" smtClean="0"/>
              <a:pPr/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dirty="0" smtClean="0"/>
              <a:t>Erstes Verz.: "Quick-</a:t>
            </a:r>
            <a:r>
              <a:rPr lang="de-DE" dirty="0" err="1" smtClean="0"/>
              <a:t>and</a:t>
            </a:r>
            <a:r>
              <a:rPr lang="de-DE" dirty="0" smtClean="0"/>
              <a:t>-</a:t>
            </a:r>
            <a:r>
              <a:rPr lang="de-DE" dirty="0" err="1" smtClean="0"/>
              <a:t>dirty</a:t>
            </a:r>
            <a:r>
              <a:rPr lang="de-DE" dirty="0" smtClean="0"/>
              <a:t>"</a:t>
            </a:r>
          </a:p>
          <a:p>
            <a:pPr>
              <a:buFontTx/>
              <a:buChar char="-"/>
            </a:pPr>
            <a:r>
              <a:rPr lang="de-DE" dirty="0" smtClean="0"/>
              <a:t>Wizard legt es dorthin</a:t>
            </a:r>
          </a:p>
          <a:p>
            <a:pPr>
              <a:buFontTx/>
              <a:buChar char="-"/>
            </a:pPr>
            <a:r>
              <a:rPr lang="de-DE" dirty="0" smtClean="0"/>
              <a:t>Schnell zu finden =&gt; Add-in entfernen</a:t>
            </a:r>
          </a:p>
          <a:p>
            <a:r>
              <a:rPr lang="de-DE" dirty="0" smtClean="0"/>
              <a:t>Weiteren Verz.: "Bullet-</a:t>
            </a:r>
            <a:r>
              <a:rPr lang="de-DE" dirty="0" err="1" smtClean="0"/>
              <a:t>proof</a:t>
            </a:r>
            <a:r>
              <a:rPr lang="de-DE" dirty="0" smtClean="0"/>
              <a:t>"</a:t>
            </a:r>
          </a:p>
          <a:p>
            <a:r>
              <a:rPr lang="de-DE" dirty="0" smtClean="0"/>
              <a:t>- "Echte" Installation</a:t>
            </a: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B46BF3-737A-4BA7-AE89-5B4528B92679}" type="slidenum">
              <a:rPr lang="en-US" smtClean="0"/>
              <a:pPr/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Sieht aus wie VB.Net, auch Nutzung von .NET-Bibliotheken, aber: ist VBA, stark aufgebohrt.</a:t>
            </a: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B7E9A4-0933-426B-9B8D-B607F09BF333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E29C02-66A5-445E-B28F-DB2DF3BA9CDC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EC568-F0F3-4F4F-A863-A6EDD068EE85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5EC568-F0F3-4F4F-A863-A6EDD068EE85}" type="slidenum">
              <a:rPr lang="en-US" smtClean="0"/>
              <a:pPr/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2F387-34C1-41C4-8E5A-7AD32F12D65C}" type="slidenum">
              <a:rPr lang="en-US" smtClean="0"/>
              <a:pPr/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dirty="0" smtClean="0"/>
              <a:t>Add-in erstellen: </a:t>
            </a:r>
          </a:p>
          <a:p>
            <a:pPr>
              <a:buFontTx/>
              <a:buChar char="-"/>
            </a:pPr>
            <a:r>
              <a:rPr lang="de-DE" dirty="0" smtClean="0"/>
              <a:t>Name "</a:t>
            </a:r>
            <a:r>
              <a:rPr lang="de-DE" dirty="0" err="1" smtClean="0"/>
              <a:t>MyFirstAddin</a:t>
            </a:r>
            <a:r>
              <a:rPr lang="de-DE" dirty="0" smtClean="0"/>
              <a:t>"</a:t>
            </a:r>
          </a:p>
          <a:p>
            <a:pPr>
              <a:buFontTx/>
              <a:buChar char="-"/>
            </a:pPr>
            <a:r>
              <a:rPr lang="de-DE" dirty="0" smtClean="0"/>
              <a:t>Bereits fertige </a:t>
            </a:r>
            <a:r>
              <a:rPr lang="de-DE" dirty="0" err="1" smtClean="0"/>
              <a:t>Connect.cs</a:t>
            </a:r>
            <a:r>
              <a:rPr lang="de-DE" dirty="0" smtClean="0"/>
              <a:t> </a:t>
            </a:r>
            <a:r>
              <a:rPr lang="de-DE" dirty="0" err="1" smtClean="0"/>
              <a:t>rüberkopieren</a:t>
            </a:r>
            <a:r>
              <a:rPr lang="de-DE" dirty="0" smtClean="0"/>
              <a:t> (wg. </a:t>
            </a:r>
            <a:r>
              <a:rPr lang="de-DE" dirty="0" err="1" smtClean="0"/>
              <a:t>Debug</a:t>
            </a:r>
            <a:r>
              <a:rPr lang="de-DE" dirty="0" smtClean="0"/>
              <a:t>-Ausgaben)</a:t>
            </a:r>
          </a:p>
          <a:p>
            <a:pPr>
              <a:buFontTx/>
              <a:buChar char="-"/>
            </a:pPr>
            <a:r>
              <a:rPr lang="de-DE" dirty="0" smtClean="0"/>
              <a:t>Debuggen</a:t>
            </a:r>
          </a:p>
          <a:p>
            <a:pPr lvl="1">
              <a:buFontTx/>
              <a:buChar char="-"/>
            </a:pPr>
            <a:r>
              <a:rPr lang="de-DE" dirty="0" smtClean="0"/>
              <a:t>Hinweis: VS hat bereits alle nötigen Einträge gesetzt</a:t>
            </a:r>
          </a:p>
          <a:p>
            <a:pPr lvl="1">
              <a:buFontTx/>
              <a:buChar char="-"/>
            </a:pPr>
            <a:r>
              <a:rPr lang="de-DE" dirty="0" err="1" smtClean="0"/>
              <a:t>Debug</a:t>
            </a:r>
            <a:r>
              <a:rPr lang="de-DE" dirty="0" smtClean="0"/>
              <a:t>-Ausgaben kommentieren</a:t>
            </a:r>
          </a:p>
          <a:p>
            <a:pPr>
              <a:buFontTx/>
              <a:buChar char="-"/>
            </a:pPr>
            <a:r>
              <a:rPr lang="de-DE" dirty="0" smtClean="0"/>
              <a:t>Frage: Warum bzw. wie wird das Add-in überhaupt geladen?</a:t>
            </a:r>
          </a:p>
          <a:p>
            <a:r>
              <a:rPr lang="de-DE" dirty="0" smtClean="0"/>
              <a:t>=&gt; Add-in File</a:t>
            </a:r>
          </a:p>
          <a:p>
            <a:endParaRPr 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1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1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://weblogs.asp.net/rweigelt/archive/2006/07/16/458634.aspx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sonicfilefinder.jens-schaller.de/" TargetMode="External"/><Relationship Id="rId2" Type="http://schemas.openxmlformats.org/officeDocument/2006/relationships/hyperlink" Target="http://www.roland-weigelt.de/ghostdoc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ztools.com/resources_vsnet_addins.htm" TargetMode="External"/><Relationship Id="rId4" Type="http://schemas.openxmlformats.org/officeDocument/2006/relationships/hyperlink" Target="http://forums.microsoft.com/MSDN/ShowForum.aspx?ForumID=57&amp;SiteID=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msdn2.microsoft.com/en-us/library/za2b25t3(VS.80)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Makros und Add-ins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1</a:t>
            </a:r>
            <a:r>
              <a:rPr lang="de-DE" dirty="0" smtClean="0">
                <a:solidFill>
                  <a:schemeClr val="tx1"/>
                </a:solidFill>
              </a:rPr>
              <a:t>6.07.2007</a:t>
            </a:r>
            <a:endParaRPr lang="de-DE" dirty="0" smtClean="0">
              <a:solidFill>
                <a:schemeClr val="tx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de-DE" dirty="0" smtClean="0">
                <a:solidFill>
                  <a:schemeClr val="tx1"/>
                </a:solidFill>
              </a:rPr>
              <a:t>Roland 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Weitere interessante Beispiele</a:t>
            </a:r>
            <a:endParaRPr lang="en-US" smtClean="0"/>
          </a:p>
        </p:txBody>
      </p:sp>
      <p:sp>
        <p:nvSpPr>
          <p:cNvPr id="317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Zugriff </a:t>
            </a:r>
            <a:r>
              <a:rPr lang="de-DE" dirty="0" smtClean="0">
                <a:solidFill>
                  <a:schemeClr val="tx1"/>
                </a:solidFill>
              </a:rPr>
              <a:t>auf Solutions und Projekte</a:t>
            </a: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Solution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accent2"/>
                </a:solidFill>
              </a:rPr>
              <a:t>Project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ProjectItem</a:t>
            </a:r>
            <a:endParaRPr lang="de-DE" dirty="0" smtClean="0">
              <a:solidFill>
                <a:schemeClr val="accent2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Zugriff auf Sprachelemente in Quellcodes:</a:t>
            </a:r>
          </a:p>
          <a:p>
            <a:pPr lvl="1"/>
            <a:r>
              <a:rPr lang="de-DE" dirty="0" err="1" smtClean="0">
                <a:solidFill>
                  <a:schemeClr val="accent2"/>
                </a:solidFill>
              </a:rPr>
              <a:t>FileCodeModel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accent2"/>
                </a:solidFill>
              </a:rPr>
              <a:t>CodeVariable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CodeFunction</a:t>
            </a:r>
            <a:r>
              <a:rPr lang="de-DE" dirty="0" smtClean="0">
                <a:solidFill>
                  <a:schemeClr val="tx1"/>
                </a:solidFill>
              </a:rPr>
              <a:t>, etc.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Zugriff auf Tool-Windows</a:t>
            </a:r>
          </a:p>
          <a:p>
            <a:pPr lvl="1"/>
            <a:r>
              <a:rPr lang="de-DE" dirty="0" err="1" smtClean="0">
                <a:solidFill>
                  <a:schemeClr val="accent2"/>
                </a:solidFill>
              </a:rPr>
              <a:t>CommandWindow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TaskList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OutputWindow</a:t>
            </a:r>
            <a:r>
              <a:rPr lang="de-DE" dirty="0" smtClean="0">
                <a:solidFill>
                  <a:schemeClr val="tx1"/>
                </a:solidFill>
              </a:rPr>
              <a:t>, etc.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Zugriff auf den Debugger</a:t>
            </a:r>
          </a:p>
          <a:p>
            <a:pPr lvl="1"/>
            <a:r>
              <a:rPr lang="de-DE" dirty="0" smtClean="0">
                <a:solidFill>
                  <a:schemeClr val="accent2"/>
                </a:solidFill>
              </a:rPr>
              <a:t>Debugger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Process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smtClean="0">
                <a:solidFill>
                  <a:schemeClr val="accent2"/>
                </a:solidFill>
              </a:rPr>
              <a:t>Program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accent2"/>
                </a:solidFill>
              </a:rPr>
              <a:t>StackFrame</a:t>
            </a:r>
            <a:r>
              <a:rPr lang="de-DE" dirty="0" smtClean="0">
                <a:solidFill>
                  <a:schemeClr val="tx1"/>
                </a:solidFill>
              </a:rPr>
              <a:t>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Makros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Makros</a:t>
            </a:r>
            <a:endParaRPr lang="en-US" smtClean="0"/>
          </a:p>
        </p:txBody>
      </p:sp>
      <p:sp>
        <p:nvSpPr>
          <p:cNvPr id="3481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Die Oldies kennen sie noch: Tastaturmakros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Früher: Makro = Abfolge gedrückter Tasten.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Visual Studio: Automation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Makro = Abfolge von </a:t>
            </a:r>
            <a:r>
              <a:rPr lang="de-DE" b="1" dirty="0" smtClean="0">
                <a:solidFill>
                  <a:schemeClr val="tx1"/>
                </a:solidFill>
              </a:rPr>
              <a:t>Funktionsaufrufen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Programmiersprache: VBA[-basiert]</a:t>
            </a:r>
          </a:p>
          <a:p>
            <a:pPr lvl="2"/>
            <a:r>
              <a:rPr lang="de-DE" dirty="0" smtClean="0">
                <a:solidFill>
                  <a:schemeClr val="tx1"/>
                </a:solidFill>
              </a:rPr>
              <a:t>klar, wg. </a:t>
            </a:r>
            <a:r>
              <a:rPr lang="de-DE" dirty="0" smtClean="0">
                <a:solidFill>
                  <a:schemeClr val="tx1"/>
                </a:solidFill>
              </a:rPr>
              <a:t>Office-Hintergrund</a:t>
            </a:r>
            <a:endParaRPr lang="de-DE" dirty="0" smtClean="0">
              <a:solidFill>
                <a:schemeClr val="tx1"/>
              </a:solidFill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Im </a:t>
            </a:r>
            <a:r>
              <a:rPr lang="de-DE" dirty="0" smtClean="0">
                <a:solidFill>
                  <a:schemeClr val="tx1"/>
                </a:solidFill>
              </a:rPr>
              <a:t>Prinzip keine Unterschiede zwischen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chemeClr val="tx1"/>
                </a:solidFill>
              </a:rPr>
              <a:t>"Live-Aufzeichnung" und geschriebenem Programmcode.</a:t>
            </a:r>
          </a:p>
          <a:p>
            <a:pPr lvl="2"/>
            <a:r>
              <a:rPr lang="de-DE" dirty="0" smtClean="0">
                <a:solidFill>
                  <a:schemeClr val="tx1"/>
                </a:solidFill>
              </a:rPr>
              <a:t>Ausnahmen: Aufrufe einiger Dialoge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Makros und Automation</a:t>
            </a:r>
            <a:endParaRPr lang="en-US" smtClean="0"/>
          </a:p>
        </p:txBody>
      </p:sp>
      <p:sp>
        <p:nvSpPr>
          <p:cNvPr id="3481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Also: Makro-Aufzeichnung </a:t>
            </a:r>
            <a:r>
              <a:rPr lang="de-DE" dirty="0" smtClean="0">
                <a:solidFill>
                  <a:schemeClr val="tx1"/>
                </a:solidFill>
                <a:sym typeface="Symbol"/>
              </a:rPr>
              <a:t> Abfolge von Funktionsaufrufen auf Objekten</a:t>
            </a:r>
            <a:endParaRPr lang="de-DE" dirty="0" smtClean="0">
              <a:solidFill>
                <a:schemeClr val="tx1"/>
              </a:solidFill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Objekte: COM-basiertes Automation Model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Funktionen: Methoden der Objekte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Zusätzlich</a:t>
            </a:r>
            <a:r>
              <a:rPr lang="de-DE" dirty="0" smtClean="0">
                <a:solidFill>
                  <a:schemeClr val="tx1"/>
                </a:solidFill>
              </a:rPr>
              <a:t>: Repräsentation von Aktionen in der Anwendung durch </a:t>
            </a:r>
            <a:r>
              <a:rPr lang="de-DE" b="1" dirty="0" err="1" smtClean="0">
                <a:solidFill>
                  <a:schemeClr val="tx1"/>
                </a:solidFill>
              </a:rPr>
              <a:t>Commands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  <a:endParaRPr lang="en-US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Command</a:t>
            </a:r>
            <a:endParaRPr lang="en-US" smtClean="0"/>
          </a:p>
        </p:txBody>
      </p:sp>
      <p:sp>
        <p:nvSpPr>
          <p:cNvPr id="35843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Konzept </a:t>
            </a:r>
            <a:r>
              <a:rPr lang="de-DE" dirty="0" smtClean="0">
                <a:solidFill>
                  <a:schemeClr val="tx1"/>
                </a:solidFill>
              </a:rPr>
              <a:t>eines </a:t>
            </a:r>
            <a:r>
              <a:rPr lang="de-DE" smtClean="0">
                <a:solidFill>
                  <a:schemeClr val="tx1"/>
                </a:solidFill>
              </a:rPr>
              <a:t>"Dinges</a:t>
            </a:r>
            <a:r>
              <a:rPr lang="de-DE" dirty="0" smtClean="0">
                <a:solidFill>
                  <a:schemeClr val="tx1"/>
                </a:solidFill>
              </a:rPr>
              <a:t>", das ...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...ein Stück Arbeit </a:t>
            </a:r>
            <a:r>
              <a:rPr lang="de-DE" smtClean="0">
                <a:solidFill>
                  <a:schemeClr val="tx1"/>
                </a:solidFill>
              </a:rPr>
              <a:t>verrichten kann, und zwar nahe an dem, was der Anwender als Aktion verstehen würde.</a:t>
            </a:r>
            <a:endParaRPr lang="de-DE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..."</a:t>
            </a:r>
            <a:r>
              <a:rPr lang="de-DE" dirty="0" err="1" smtClean="0">
                <a:solidFill>
                  <a:schemeClr val="tx1"/>
                </a:solidFill>
              </a:rPr>
              <a:t>weiss</a:t>
            </a:r>
            <a:r>
              <a:rPr lang="de-DE" dirty="0" smtClean="0">
                <a:solidFill>
                  <a:schemeClr val="tx1"/>
                </a:solidFill>
              </a:rPr>
              <a:t>", ob es im aktuellen Zustand des System überhaupt Sinn macht (sichtbar ja/nein)</a:t>
            </a:r>
            <a:endParaRPr lang="de-DE" dirty="0" smtClean="0">
              <a:solidFill>
                <a:schemeClr val="tx1"/>
              </a:solidFill>
              <a:sym typeface="Symbol" pitchFamily="18" charset="2"/>
            </a:endParaRPr>
          </a:p>
          <a:p>
            <a:pPr lvl="1"/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..."</a:t>
            </a:r>
            <a:r>
              <a:rPr lang="de-DE" dirty="0" err="1" smtClean="0">
                <a:solidFill>
                  <a:schemeClr val="tx1"/>
                </a:solidFill>
                <a:sym typeface="Symbol" pitchFamily="18" charset="2"/>
              </a:rPr>
              <a:t>weiss</a:t>
            </a:r>
            <a:r>
              <a:rPr lang="de-DE" dirty="0" smtClean="0">
                <a:solidFill>
                  <a:schemeClr val="tx1"/>
                </a:solidFill>
                <a:sym typeface="Symbol" pitchFamily="18" charset="2"/>
              </a:rPr>
              <a:t>", ob es im gerade im Moment ausführbar ist (aktiv ja/nein)</a:t>
            </a:r>
          </a:p>
          <a:p>
            <a:r>
              <a:rPr lang="de-DE" smtClean="0">
                <a:solidFill>
                  <a:schemeClr val="tx1"/>
                </a:solidFill>
                <a:sym typeface="Symbol" pitchFamily="18" charset="2"/>
              </a:rPr>
              <a:t>Nicht unbedingt als Objekt implementiert!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Commands in Visual Studio</a:t>
            </a:r>
            <a:endParaRPr lang="en-U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Mal </a:t>
            </a:r>
            <a:r>
              <a:rPr lang="de-DE" dirty="0" smtClean="0">
                <a:solidFill>
                  <a:schemeClr val="tx1"/>
                </a:solidFill>
              </a:rPr>
              <a:t>"stöbern</a:t>
            </a:r>
            <a:r>
              <a:rPr lang="de-DE" dirty="0" smtClean="0">
                <a:solidFill>
                  <a:schemeClr val="tx1"/>
                </a:solidFill>
              </a:rPr>
              <a:t>": Tools </a:t>
            </a:r>
            <a:r>
              <a:rPr lang="de-DE" dirty="0" smtClean="0">
                <a:solidFill>
                  <a:schemeClr val="tx1"/>
                </a:solidFill>
                <a:sym typeface="Symbol"/>
              </a:rPr>
              <a:t></a:t>
            </a:r>
            <a:r>
              <a:rPr lang="de-DE" dirty="0" smtClean="0">
                <a:solidFill>
                  <a:schemeClr val="tx1"/>
                </a:solidFill>
              </a:rPr>
              <a:t> Options </a:t>
            </a:r>
            <a:r>
              <a:rPr lang="de-DE" dirty="0" smtClean="0">
                <a:solidFill>
                  <a:schemeClr val="tx1"/>
                </a:solidFill>
                <a:sym typeface="Symbol"/>
              </a:rPr>
              <a:t></a:t>
            </a:r>
            <a:r>
              <a:rPr lang="de-DE" dirty="0" smtClean="0">
                <a:solidFill>
                  <a:schemeClr val="tx1"/>
                </a:solidFill>
              </a:rPr>
              <a:t> Keyboard</a:t>
            </a:r>
            <a:br>
              <a:rPr lang="de-DE" dirty="0" smtClean="0">
                <a:solidFill>
                  <a:schemeClr val="tx1"/>
                </a:solidFill>
              </a:rPr>
            </a:br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Tipp: "Show </a:t>
            </a:r>
            <a:r>
              <a:rPr lang="de-DE" dirty="0" err="1" smtClean="0">
                <a:solidFill>
                  <a:schemeClr val="tx1"/>
                </a:solidFill>
              </a:rPr>
              <a:t>commands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containing</a:t>
            </a:r>
            <a:r>
              <a:rPr lang="de-DE" dirty="0" smtClean="0">
                <a:solidFill>
                  <a:schemeClr val="tx1"/>
                </a:solidFill>
              </a:rPr>
              <a:t>"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78" y="2362218"/>
            <a:ext cx="61341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Wo kommen Commands her?</a:t>
            </a:r>
            <a:endParaRPr lang="en-U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Eingebaute Commands in Visual Studio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z.B. File.SaveSelectedItems (File </a:t>
            </a:r>
            <a:r>
              <a:rPr lang="de-DE" smtClean="0">
                <a:solidFill>
                  <a:schemeClr val="tx1"/>
                </a:solidFill>
                <a:sym typeface="Symbol"/>
              </a:rPr>
              <a:t></a:t>
            </a:r>
            <a:r>
              <a:rPr lang="de-DE" smtClean="0">
                <a:solidFill>
                  <a:schemeClr val="tx1"/>
                </a:solidFill>
              </a:rPr>
              <a:t> Save)</a:t>
            </a:r>
          </a:p>
          <a:p>
            <a:r>
              <a:rPr lang="de-DE" smtClean="0">
                <a:solidFill>
                  <a:schemeClr val="tx1"/>
                </a:solidFill>
              </a:rPr>
              <a:t>Zum Teil recht interessant: </a:t>
            </a:r>
            <a:r>
              <a:rPr lang="de-DE" b="1" smtClean="0">
                <a:solidFill>
                  <a:schemeClr val="tx1"/>
                </a:solidFill>
              </a:rPr>
              <a:t>Edit</a:t>
            </a:r>
            <a:endParaRPr lang="de-DE" smtClean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34938" t="19634" r="1009" b="48952"/>
          <a:stretch>
            <a:fillRect/>
          </a:stretch>
        </p:blipFill>
        <p:spPr bwMode="auto">
          <a:xfrm>
            <a:off x="642910" y="3714752"/>
            <a:ext cx="785818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Wo kommen Commands her?</a:t>
            </a:r>
            <a:endParaRPr lang="en-U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Commands aus Add-ins und Packages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z.B. GhostDoc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34782" t="19634" r="776" b="48952"/>
          <a:stretch>
            <a:fillRect/>
          </a:stretch>
        </p:blipFill>
        <p:spPr bwMode="auto">
          <a:xfrm>
            <a:off x="571472" y="2857496"/>
            <a:ext cx="7905805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Wo kommen Commands her?</a:t>
            </a:r>
            <a:endParaRPr lang="en-U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Makros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Macros als Command zugänglich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Aber keine vollständige Implementation</a:t>
            </a:r>
          </a:p>
          <a:p>
            <a:pPr lvl="1"/>
            <a:endParaRPr lang="de-DE" smtClean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34860" t="20550" r="1087" b="50000"/>
          <a:stretch>
            <a:fillRect/>
          </a:stretch>
        </p:blipFill>
        <p:spPr bwMode="auto">
          <a:xfrm>
            <a:off x="571472" y="3429000"/>
            <a:ext cx="785818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Commands und GUI</a:t>
            </a:r>
            <a:endParaRPr lang="en-US" smtClean="0"/>
          </a:p>
        </p:txBody>
      </p:sp>
      <p:sp>
        <p:nvSpPr>
          <p:cNvPr id="3686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</a:rPr>
              <a:t>Commands </a:t>
            </a:r>
            <a:r>
              <a:rPr lang="de-DE" dirty="0" smtClean="0">
                <a:solidFill>
                  <a:schemeClr val="tx1"/>
                </a:solidFill>
              </a:rPr>
              <a:t>selbst sind nicht sichtbar!</a:t>
            </a:r>
          </a:p>
          <a:p>
            <a:r>
              <a:rPr lang="de-DE" smtClean="0">
                <a:solidFill>
                  <a:schemeClr val="tx1"/>
                </a:solidFill>
              </a:rPr>
              <a:t>User Interface: Elemente von CommandBars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Menüeinträge, Icons</a:t>
            </a:r>
            <a:endParaRPr lang="de-DE" dirty="0" smtClean="0">
              <a:solidFill>
                <a:schemeClr val="tx1"/>
              </a:solidFill>
            </a:endParaRPr>
          </a:p>
          <a:p>
            <a:r>
              <a:rPr lang="de-DE" dirty="0" smtClean="0">
                <a:solidFill>
                  <a:schemeClr val="tx1"/>
                </a:solidFill>
              </a:rPr>
              <a:t>Ein Command kann mit beliebig vielen UI-Elemente </a:t>
            </a:r>
            <a:r>
              <a:rPr lang="de-DE" smtClean="0">
                <a:solidFill>
                  <a:schemeClr val="tx1"/>
                </a:solidFill>
              </a:rPr>
              <a:t>verbunden sein</a:t>
            </a:r>
          </a:p>
          <a:p>
            <a:pPr lvl="1"/>
            <a:r>
              <a:rPr lang="de-DE" smtClean="0">
                <a:solidFill>
                  <a:schemeClr val="tx1"/>
                </a:solidFill>
              </a:rPr>
              <a:t>z.B</a:t>
            </a:r>
            <a:r>
              <a:rPr lang="de-DE" dirty="0" smtClean="0">
                <a:solidFill>
                  <a:schemeClr val="tx1"/>
                </a:solidFill>
              </a:rPr>
              <a:t>. "File-Save"-Eintrag</a:t>
            </a:r>
            <a:r>
              <a:rPr lang="de-DE" smtClean="0">
                <a:solidFill>
                  <a:schemeClr val="tx1"/>
                </a:solidFill>
              </a:rPr>
              <a:t>, Disk-Icon</a:t>
            </a:r>
            <a:endParaRPr lang="de-DE" dirty="0" smtClean="0">
              <a:solidFill>
                <a:schemeClr val="tx1"/>
              </a:solidFill>
            </a:endParaRPr>
          </a:p>
          <a:p>
            <a:pPr lvl="2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Ein </a:t>
            </a:r>
            <a:r>
              <a:rPr lang="de-DE" dirty="0" smtClean="0"/>
              <a:t>kurzer Abstecher...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9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Verknüpfung mit GUI-Elementen</a:t>
            </a:r>
            <a:endParaRPr lang="en-US" smtClean="0"/>
          </a:p>
        </p:txBody>
      </p:sp>
      <p:sp>
        <p:nvSpPr>
          <p:cNvPr id="37891" name="Rectangle 2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olidFill>
                  <a:schemeClr val="tx1"/>
                </a:solidFill>
                <a:sym typeface="Symbol" pitchFamily="18" charset="2"/>
              </a:rPr>
              <a:t>Beispiel: File.SaveSelectedItems</a:t>
            </a:r>
            <a:endParaRPr lang="de-DE" dirty="0" smtClean="0">
              <a:solidFill>
                <a:schemeClr val="tx1"/>
              </a:solidFill>
              <a:sym typeface="Symbol" pitchFamily="18" charset="2"/>
            </a:endParaRPr>
          </a:p>
        </p:txBody>
      </p:sp>
      <p:sp>
        <p:nvSpPr>
          <p:cNvPr id="53252" name="Freeform 4"/>
          <p:cNvSpPr>
            <a:spLocks/>
          </p:cNvSpPr>
          <p:nvPr/>
        </p:nvSpPr>
        <p:spPr bwMode="auto">
          <a:xfrm>
            <a:off x="827088" y="2349500"/>
            <a:ext cx="2159000" cy="20161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71" y="0"/>
              </a:cxn>
              <a:cxn ang="0">
                <a:pos x="771" y="272"/>
              </a:cxn>
              <a:cxn ang="0">
                <a:pos x="1723" y="272"/>
              </a:cxn>
              <a:cxn ang="0">
                <a:pos x="1723" y="1587"/>
              </a:cxn>
              <a:cxn ang="0">
                <a:pos x="0" y="1587"/>
              </a:cxn>
              <a:cxn ang="0">
                <a:pos x="0" y="0"/>
              </a:cxn>
            </a:cxnLst>
            <a:rect l="0" t="0" r="r" b="b"/>
            <a:pathLst>
              <a:path w="1723" h="1587">
                <a:moveTo>
                  <a:pt x="0" y="0"/>
                </a:moveTo>
                <a:lnTo>
                  <a:pt x="771" y="0"/>
                </a:lnTo>
                <a:lnTo>
                  <a:pt x="771" y="272"/>
                </a:lnTo>
                <a:lnTo>
                  <a:pt x="1723" y="272"/>
                </a:lnTo>
                <a:lnTo>
                  <a:pt x="1723" y="1587"/>
                </a:lnTo>
                <a:lnTo>
                  <a:pt x="0" y="158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969963" y="2349500"/>
            <a:ext cx="19446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400" u="sng" dirty="0">
                <a:latin typeface="Tahoma" pitchFamily="34" charset="0"/>
              </a:rPr>
              <a:t>F</a:t>
            </a:r>
            <a:r>
              <a:rPr lang="de-DE" sz="2400" dirty="0">
                <a:latin typeface="Tahoma" pitchFamily="34" charset="0"/>
              </a:rPr>
              <a:t>ile</a:t>
            </a:r>
          </a:p>
          <a:p>
            <a:r>
              <a:rPr lang="de-DE" sz="2400" dirty="0">
                <a:solidFill>
                  <a:srgbClr val="B2B2B2"/>
                </a:solidFill>
                <a:latin typeface="Tahoma" pitchFamily="34" charset="0"/>
              </a:rPr>
              <a:t>...</a:t>
            </a:r>
          </a:p>
          <a:p>
            <a:r>
              <a:rPr lang="de-DE" sz="2400" dirty="0">
                <a:latin typeface="Tahoma" pitchFamily="34" charset="0"/>
              </a:rPr>
              <a:t>Save	</a:t>
            </a:r>
            <a:r>
              <a:rPr lang="de-DE" sz="2400" dirty="0" err="1">
                <a:latin typeface="Tahoma" pitchFamily="34" charset="0"/>
              </a:rPr>
              <a:t>Ctrl</a:t>
            </a:r>
            <a:r>
              <a:rPr lang="de-DE" sz="2400" dirty="0">
                <a:latin typeface="Tahoma" pitchFamily="34" charset="0"/>
              </a:rPr>
              <a:t>-S</a:t>
            </a:r>
          </a:p>
          <a:p>
            <a:r>
              <a:rPr lang="de-DE" sz="2400" dirty="0">
                <a:solidFill>
                  <a:srgbClr val="B2B2B2"/>
                </a:solidFill>
                <a:latin typeface="Tahoma" pitchFamily="34" charset="0"/>
              </a:rPr>
              <a:t>...</a:t>
            </a:r>
          </a:p>
          <a:p>
            <a:r>
              <a:rPr lang="de-DE" sz="2400" dirty="0">
                <a:solidFill>
                  <a:srgbClr val="B2B2B2"/>
                </a:solidFill>
                <a:latin typeface="Tahoma" pitchFamily="34" charset="0"/>
              </a:rPr>
              <a:t>Exit	Alt-F4</a:t>
            </a:r>
            <a:endParaRPr lang="en-US" sz="2400" dirty="0">
              <a:solidFill>
                <a:srgbClr val="B2B2B2"/>
              </a:solidFill>
              <a:latin typeface="Tahoma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292725" y="2420938"/>
            <a:ext cx="2879725" cy="1368425"/>
            <a:chOff x="5292725" y="2420938"/>
            <a:chExt cx="2879725" cy="1368425"/>
          </a:xfrm>
        </p:grpSpPr>
        <p:sp>
          <p:nvSpPr>
            <p:cNvPr id="37894" name="Rectangle 7"/>
            <p:cNvSpPr>
              <a:spLocks noChangeArrowheads="1"/>
            </p:cNvSpPr>
            <p:nvPr/>
          </p:nvSpPr>
          <p:spPr bwMode="auto">
            <a:xfrm>
              <a:off x="5292725" y="2420938"/>
              <a:ext cx="2879725" cy="1368425"/>
            </a:xfrm>
            <a:prstGeom prst="rect">
              <a:avLst/>
            </a:prstGeom>
            <a:gradFill rotWithShape="1">
              <a:gsLst>
                <a:gs pos="0">
                  <a:srgbClr val="C5DFF7"/>
                </a:gs>
                <a:gs pos="100000">
                  <a:srgbClr val="6F94B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895" name="Line 8"/>
            <p:cNvSpPr>
              <a:spLocks noChangeShapeType="1"/>
            </p:cNvSpPr>
            <p:nvPr/>
          </p:nvSpPr>
          <p:spPr bwMode="auto">
            <a:xfrm>
              <a:off x="5292725" y="3789363"/>
              <a:ext cx="2879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896" name="Line 9"/>
            <p:cNvSpPr>
              <a:spLocks noChangeShapeType="1"/>
            </p:cNvSpPr>
            <p:nvPr/>
          </p:nvSpPr>
          <p:spPr bwMode="auto">
            <a:xfrm>
              <a:off x="5292725" y="2420938"/>
              <a:ext cx="2879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3258" name="Rectangle 10"/>
            <p:cNvSpPr>
              <a:spLocks noChangeArrowheads="1"/>
            </p:cNvSpPr>
            <p:nvPr/>
          </p:nvSpPr>
          <p:spPr bwMode="auto">
            <a:xfrm>
              <a:off x="6011863" y="2565400"/>
              <a:ext cx="1152525" cy="107950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76078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38100">
              <a:solidFill>
                <a:srgbClr val="333333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37898" name="Rectangle 11"/>
            <p:cNvSpPr>
              <a:spLocks noChangeArrowheads="1"/>
            </p:cNvSpPr>
            <p:nvPr/>
          </p:nvSpPr>
          <p:spPr bwMode="auto">
            <a:xfrm>
              <a:off x="6156325" y="2565400"/>
              <a:ext cx="863600" cy="4318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33333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899" name="Rectangle 12"/>
            <p:cNvSpPr>
              <a:spLocks noChangeArrowheads="1"/>
            </p:cNvSpPr>
            <p:nvPr/>
          </p:nvSpPr>
          <p:spPr bwMode="auto">
            <a:xfrm>
              <a:off x="6300788" y="3284538"/>
              <a:ext cx="576262" cy="360362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A3A3A3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7900" name="Line 13"/>
            <p:cNvSpPr>
              <a:spLocks noChangeShapeType="1"/>
            </p:cNvSpPr>
            <p:nvPr/>
          </p:nvSpPr>
          <p:spPr bwMode="auto">
            <a:xfrm>
              <a:off x="6300788" y="2708275"/>
              <a:ext cx="576262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37901" name="Line 14"/>
            <p:cNvSpPr>
              <a:spLocks noChangeShapeType="1"/>
            </p:cNvSpPr>
            <p:nvPr/>
          </p:nvSpPr>
          <p:spPr bwMode="auto">
            <a:xfrm>
              <a:off x="6300788" y="2852738"/>
              <a:ext cx="576262" cy="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/>
            </a:ln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37902" name="AutoShape 15"/>
          <p:cNvSpPr>
            <a:spLocks noChangeArrowheads="1"/>
          </p:cNvSpPr>
          <p:nvPr/>
        </p:nvSpPr>
        <p:spPr bwMode="auto">
          <a:xfrm>
            <a:off x="3276600" y="5734050"/>
            <a:ext cx="3671888" cy="7191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EFAE"/>
              </a:gs>
              <a:gs pos="100000">
                <a:srgbClr val="FFCC00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2400">
                <a:latin typeface="Tahoma" pitchFamily="34" charset="0"/>
              </a:rPr>
              <a:t>File.SaveSelectedItems</a:t>
            </a:r>
            <a:endParaRPr lang="en-US" sz="2400">
              <a:latin typeface="Tahoma" pitchFamily="34" charset="0"/>
            </a:endParaRPr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>
            <a:off x="2843213" y="3357563"/>
            <a:ext cx="1873250" cy="2303462"/>
          </a:xfrm>
          <a:prstGeom prst="line">
            <a:avLst/>
          </a:prstGeom>
          <a:noFill/>
          <a:ln w="57150">
            <a:solidFill>
              <a:srgbClr val="A5002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 flipH="1">
            <a:off x="5076825" y="3716338"/>
            <a:ext cx="1366838" cy="1944687"/>
          </a:xfrm>
          <a:prstGeom prst="line">
            <a:avLst/>
          </a:prstGeom>
          <a:noFill/>
          <a:ln w="57150">
            <a:solidFill>
              <a:srgbClr val="A5002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37905" name="Text Box 18"/>
          <p:cNvSpPr txBox="1">
            <a:spLocks noChangeArrowheads="1"/>
          </p:cNvSpPr>
          <p:nvPr/>
        </p:nvSpPr>
        <p:spPr bwMode="auto">
          <a:xfrm>
            <a:off x="7019925" y="5716004"/>
            <a:ext cx="1439863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latin typeface="Tahoma" pitchFamily="34" charset="0"/>
              </a:rPr>
              <a:t>- Visible?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de-DE" dirty="0" smtClean="0">
                <a:latin typeface="Tahoma" pitchFamily="34" charset="0"/>
              </a:rPr>
              <a:t> Enabled?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37893" grpId="0"/>
      <p:bldP spid="37903" grpId="0" animBg="1"/>
      <p:bldP spid="3790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Demo: Makros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Makros</a:t>
            </a:r>
            <a:r>
              <a:rPr lang="de-DE" smtClean="0"/>
              <a:t>: Vorteile</a:t>
            </a:r>
            <a:endParaRPr lang="de-DE" dirty="0" smtClean="0"/>
          </a:p>
        </p:txBody>
      </p:sp>
      <p:sp>
        <p:nvSpPr>
          <p:cNvPr id="3993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Schnell und einfach zu erstellen</a:t>
            </a:r>
          </a:p>
          <a:p>
            <a:pPr lvl="1"/>
            <a:r>
              <a:rPr lang="de-DE" dirty="0" smtClean="0"/>
              <a:t>Grundgerüst kann über Makro-Rekorder aufgezeichnet werden</a:t>
            </a:r>
          </a:p>
          <a:p>
            <a:pPr lvl="1"/>
            <a:r>
              <a:rPr lang="de-DE" dirty="0" smtClean="0"/>
              <a:t>Nutzung als </a:t>
            </a:r>
            <a:r>
              <a:rPr lang="de-DE" dirty="0" err="1" smtClean="0"/>
              <a:t>Proof-Of-Concept</a:t>
            </a:r>
            <a:r>
              <a:rPr lang="de-DE" dirty="0" smtClean="0"/>
              <a:t> für Add-ins, etc.</a:t>
            </a:r>
          </a:p>
          <a:p>
            <a:r>
              <a:rPr lang="de-DE" dirty="0" smtClean="0"/>
              <a:t>Weitreichende Kontrolle über </a:t>
            </a:r>
            <a:r>
              <a:rPr lang="de-DE" smtClean="0"/>
              <a:t>die IDE</a:t>
            </a:r>
          </a:p>
          <a:p>
            <a:pPr lvl="1"/>
            <a:r>
              <a:rPr lang="de-DE" dirty="0" smtClean="0"/>
              <a:t>Steuerung von Abläufen</a:t>
            </a:r>
          </a:p>
          <a:p>
            <a:pPr lvl="1"/>
            <a:r>
              <a:rPr lang="de-DE" dirty="0" smtClean="0"/>
              <a:t>Aufruf vom User über Menü, Icon, </a:t>
            </a:r>
            <a:r>
              <a:rPr lang="de-DE" dirty="0" err="1" smtClean="0"/>
              <a:t>Hotkey</a:t>
            </a:r>
            <a:endParaRPr lang="de-DE" dirty="0" smtClean="0"/>
          </a:p>
          <a:p>
            <a:pPr lvl="1"/>
            <a:r>
              <a:rPr lang="de-DE" dirty="0" smtClean="0"/>
              <a:t>Aufruf über Events der 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Makros</a:t>
            </a:r>
            <a:r>
              <a:rPr lang="de-DE" smtClean="0"/>
              <a:t>: Nachteile</a:t>
            </a:r>
            <a:endParaRPr lang="de-DE" dirty="0" smtClean="0"/>
          </a:p>
        </p:txBody>
      </p:sp>
      <p:sp>
        <p:nvSpPr>
          <p:cNvPr id="3993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Schlechte Performance</a:t>
            </a:r>
          </a:p>
          <a:p>
            <a:pPr lvl="1"/>
            <a:r>
              <a:rPr lang="de-DE" smtClean="0"/>
              <a:t>Abläufe fühlen sich z.T. "zäh" an</a:t>
            </a:r>
            <a:endParaRPr lang="de-DE" dirty="0" smtClean="0"/>
          </a:p>
          <a:p>
            <a:r>
              <a:rPr lang="de-DE" dirty="0" smtClean="0"/>
              <a:t>Keine "echte" Erweiterung der IDE möglich</a:t>
            </a:r>
          </a:p>
          <a:p>
            <a:pPr lvl="1"/>
            <a:r>
              <a:rPr lang="de-DE" smtClean="0"/>
              <a:t>z.B. neue Fenster</a:t>
            </a:r>
          </a:p>
          <a:p>
            <a:r>
              <a:rPr lang="de-DE" smtClean="0"/>
              <a:t>Programmiersprache</a:t>
            </a:r>
          </a:p>
          <a:p>
            <a:pPr lvl="1"/>
            <a:r>
              <a:rPr lang="de-DE" smtClean="0"/>
              <a:t>VB.Net-ähnlich</a:t>
            </a:r>
          </a:p>
          <a:p>
            <a:pPr lvl="1"/>
            <a:r>
              <a:rPr lang="de-DE" smtClean="0"/>
              <a:t>Tatsächlich "aufgebohrtes" VBA </a:t>
            </a:r>
            <a:r>
              <a:rPr lang="de-DE" smtClean="0">
                <a:sym typeface="Symbol"/>
              </a:rPr>
              <a:t> "VBA.Net"</a:t>
            </a:r>
            <a:endParaRPr lang="de-DE" smtClean="0"/>
          </a:p>
          <a:p>
            <a:pPr lvl="2"/>
            <a:r>
              <a:rPr lang="de-DE" smtClean="0"/>
              <a:t>z.B. Nutzung von .NET Assemblies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Add-ins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Add-ins</a:t>
            </a:r>
            <a:endParaRPr lang="de-DE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Möglichkeiten</a:t>
            </a:r>
            <a:endParaRPr lang="de-DE" dirty="0" smtClean="0"/>
          </a:p>
          <a:p>
            <a:pPr lvl="1"/>
            <a:r>
              <a:rPr lang="de-DE" smtClean="0"/>
              <a:t>Alles, was Makros auch können</a:t>
            </a:r>
          </a:p>
          <a:p>
            <a:pPr lvl="2"/>
            <a:r>
              <a:rPr lang="de-DE" smtClean="0"/>
              <a:t>aber "besser verpackt"</a:t>
            </a:r>
            <a:endParaRPr lang="de-DE" dirty="0" smtClean="0"/>
          </a:p>
          <a:p>
            <a:pPr lvl="1"/>
            <a:r>
              <a:rPr lang="de-DE" smtClean="0"/>
              <a:t>"echte" Commands</a:t>
            </a:r>
          </a:p>
          <a:p>
            <a:pPr lvl="2"/>
            <a:r>
              <a:rPr lang="de-DE" smtClean="0"/>
              <a:t>Visible true/false, Enabled true/false, Text</a:t>
            </a:r>
          </a:p>
          <a:p>
            <a:pPr lvl="1"/>
            <a:r>
              <a:rPr lang="de-DE" smtClean="0"/>
              <a:t>ToolWindows</a:t>
            </a:r>
            <a:endParaRPr lang="de-DE" dirty="0" smtClean="0"/>
          </a:p>
          <a:p>
            <a:r>
              <a:rPr lang="de-DE" smtClean="0"/>
              <a:t>Entwicklung in "richtigem" Code</a:t>
            </a:r>
            <a:endParaRPr lang="de-DE" dirty="0" smtClean="0"/>
          </a:p>
          <a:p>
            <a:pPr lvl="1"/>
            <a:r>
              <a:rPr lang="de-DE" smtClean="0"/>
              <a:t>C++, Managed </a:t>
            </a:r>
            <a:r>
              <a:rPr lang="de-DE" dirty="0" smtClean="0"/>
              <a:t>Code (C#, </a:t>
            </a:r>
            <a:r>
              <a:rPr lang="de-DE" dirty="0" err="1" smtClean="0"/>
              <a:t>VB.Net</a:t>
            </a:r>
            <a:r>
              <a:rPr lang="de-DE" smtClean="0"/>
              <a:t>, ...)</a:t>
            </a:r>
          </a:p>
          <a:p>
            <a:r>
              <a:rPr lang="de-DE" smtClean="0"/>
              <a:t>In </a:t>
            </a:r>
            <a:r>
              <a:rPr lang="de-DE" dirty="0" smtClean="0"/>
              <a:t>diesem Vortrag: </a:t>
            </a:r>
            <a:r>
              <a:rPr lang="de-DE" dirty="0" err="1" smtClean="0"/>
              <a:t>Managed</a:t>
            </a:r>
            <a:r>
              <a:rPr lang="de-DE" dirty="0" smtClean="0"/>
              <a:t> Add-ins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Add-in</a:t>
            </a:r>
            <a:endParaRPr lang="de-DE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Auch hier Grundprinzip: Implementation bestimmter Schnittstellen</a:t>
            </a:r>
            <a:endParaRPr lang="de-DE" dirty="0" smtClean="0"/>
          </a:p>
          <a:p>
            <a:r>
              <a:rPr lang="de-DE" dirty="0" smtClean="0"/>
              <a:t>Minimal: </a:t>
            </a:r>
            <a:r>
              <a:rPr lang="de-DE" dirty="0" smtClean="0">
                <a:solidFill>
                  <a:schemeClr val="accent2"/>
                </a:solidFill>
              </a:rPr>
              <a:t>IDTExtensibility2</a:t>
            </a:r>
          </a:p>
          <a:p>
            <a:pPr lvl="1"/>
            <a:r>
              <a:rPr lang="en-US" dirty="0" err="1" smtClean="0"/>
              <a:t>OnStartupComplete</a:t>
            </a:r>
            <a:r>
              <a:rPr lang="en-US" dirty="0" smtClean="0"/>
              <a:t> / </a:t>
            </a:r>
            <a:r>
              <a:rPr lang="en-US" dirty="0" err="1" smtClean="0"/>
              <a:t>OnBeginShutdown</a:t>
            </a:r>
            <a:endParaRPr lang="en-US" dirty="0" smtClean="0"/>
          </a:p>
          <a:p>
            <a:pPr lvl="1"/>
            <a:r>
              <a:rPr lang="en-US" dirty="0" err="1" smtClean="0"/>
              <a:t>OnConnection</a:t>
            </a:r>
            <a:r>
              <a:rPr lang="en-US" dirty="0" smtClean="0"/>
              <a:t> / </a:t>
            </a:r>
            <a:r>
              <a:rPr lang="en-US" dirty="0" err="1" smtClean="0"/>
              <a:t>OnDisconnection</a:t>
            </a:r>
            <a:endParaRPr lang="en-US" dirty="0" smtClean="0"/>
          </a:p>
          <a:p>
            <a:pPr lvl="1"/>
            <a:r>
              <a:rPr lang="en-US" smtClean="0"/>
              <a:t>OnAddInsUpdate</a:t>
            </a:r>
          </a:p>
          <a:p>
            <a:r>
              <a:rPr lang="en-US" smtClean="0"/>
              <a:t>Darüber: Benachrichtigung des Add-ins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Add-in</a:t>
            </a:r>
            <a:endParaRPr lang="de-DE" dirty="0"/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Für </a:t>
            </a:r>
            <a:r>
              <a:rPr lang="en-US" dirty="0" smtClean="0"/>
              <a:t>Commands: </a:t>
            </a:r>
            <a:r>
              <a:rPr lang="en-US" dirty="0" err="1" smtClean="0">
                <a:solidFill>
                  <a:schemeClr val="accent2"/>
                </a:solidFill>
              </a:rPr>
              <a:t>IDTCommandTarget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smtClean="0"/>
              <a:t>Exec</a:t>
            </a:r>
          </a:p>
          <a:p>
            <a:pPr lvl="1"/>
            <a:r>
              <a:rPr lang="en-US" smtClean="0"/>
              <a:t>Ausführen von Commands</a:t>
            </a:r>
            <a:endParaRPr lang="en-US" dirty="0" smtClean="0"/>
          </a:p>
          <a:p>
            <a:r>
              <a:rPr lang="en-US" smtClean="0"/>
              <a:t>QueryStatus</a:t>
            </a:r>
          </a:p>
          <a:p>
            <a:pPr lvl="1"/>
            <a:r>
              <a:rPr lang="en-US" smtClean="0"/>
              <a:t>Macht das Command aktuell überhaupt Sinn?</a:t>
            </a:r>
          </a:p>
          <a:p>
            <a:pPr lvl="1"/>
            <a:r>
              <a:rPr lang="de-DE" smtClean="0">
                <a:solidFill>
                  <a:schemeClr val="tx1"/>
                </a:solidFill>
                <a:sym typeface="Symbol" pitchFamily="18" charset="2"/>
              </a:rPr>
              <a:t>Ist es gerade ausführbar?</a:t>
            </a:r>
          </a:p>
          <a:p>
            <a:pPr lvl="1"/>
            <a:r>
              <a:rPr lang="de-DE" smtClean="0"/>
              <a:t>Wie lautet die textuelle Repräsentation?</a:t>
            </a:r>
          </a:p>
          <a:p>
            <a:pPr lvl="2"/>
            <a:r>
              <a:rPr lang="de-DE" smtClean="0"/>
              <a:t>z.B. Aufruf von zuletzt verwendeten Dokumenten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</a:t>
            </a:r>
          </a:p>
        </p:txBody>
      </p:sp>
      <p:sp>
        <p:nvSpPr>
          <p:cNvPr id="4505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pPr algn="ctr">
              <a:buFont typeface="Wingdings" pitchFamily="2" charset="2"/>
              <a:buNone/>
            </a:pPr>
            <a:r>
              <a:rPr lang="de-DE" smtClean="0"/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Registrierung</a:t>
            </a:r>
            <a:endParaRPr lang="de-DE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XML-Datei (.</a:t>
            </a:r>
            <a:r>
              <a:rPr lang="de-DE" dirty="0" err="1" smtClean="0"/>
              <a:t>addin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Ablage in speziellem Verzeichnis </a:t>
            </a:r>
            <a:r>
              <a:rPr lang="de-DE" dirty="0" smtClean="0">
                <a:sym typeface="Symbol"/>
              </a:rPr>
              <a:t> Auswertung beim Start von Visual Studio</a:t>
            </a:r>
            <a:endParaRPr lang="de-DE" dirty="0" smtClean="0"/>
          </a:p>
          <a:p>
            <a:r>
              <a:rPr lang="de-DE" dirty="0" smtClean="0"/>
              <a:t>Inhalt: u.a. Informationen über</a:t>
            </a:r>
          </a:p>
          <a:p>
            <a:pPr lvl="1"/>
            <a:r>
              <a:rPr lang="de-DE" dirty="0" smtClean="0"/>
              <a:t>Anzeigename, Kurzbeschreibung, Icon</a:t>
            </a:r>
          </a:p>
          <a:p>
            <a:pPr lvl="1"/>
            <a:r>
              <a:rPr lang="de-DE" dirty="0" smtClean="0"/>
              <a:t>Wo liegt die Add-in </a:t>
            </a:r>
            <a:r>
              <a:rPr lang="de-DE" dirty="0" err="1" smtClean="0"/>
              <a:t>Assembly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Welche .NET Klasse implementiert </a:t>
            </a:r>
            <a:r>
              <a:rPr lang="de-DE" dirty="0" smtClean="0">
                <a:solidFill>
                  <a:schemeClr val="accent2"/>
                </a:solidFill>
              </a:rPr>
              <a:t>IDTExtensibility2</a:t>
            </a:r>
            <a:r>
              <a:rPr lang="de-DE" dirty="0" smtClean="0"/>
              <a:t>?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Automation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Grundlage für programmatischen Zugriff auf Elemente von Visual Studio</a:t>
            </a:r>
            <a:endParaRPr lang="de-DE" b="1" dirty="0" smtClean="0"/>
          </a:p>
          <a:p>
            <a:r>
              <a:rPr lang="de-DE" dirty="0" smtClean="0"/>
              <a:t>Von Office bekannt (Excel, Word, ...)</a:t>
            </a:r>
          </a:p>
          <a:p>
            <a:pPr lvl="1"/>
            <a:r>
              <a:rPr lang="de-DE" dirty="0" smtClean="0"/>
              <a:t>Ursprüngliche Idee dort: Automatisierung von Abläufen auch für "Normalsterbliche</a:t>
            </a:r>
            <a:r>
              <a:rPr lang="de-DE" dirty="0" smtClean="0"/>
              <a:t>"</a:t>
            </a:r>
          </a:p>
          <a:p>
            <a:pPr lvl="1"/>
            <a:r>
              <a:rPr lang="de-DE" dirty="0" smtClean="0"/>
              <a:t>Programmierung in Visual </a:t>
            </a:r>
            <a:r>
              <a:rPr lang="de-DE" dirty="0" smtClean="0"/>
              <a:t>Basic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endParaRPr lang="de-DE" dirty="0" smtClean="0"/>
          </a:p>
          <a:p>
            <a:r>
              <a:rPr lang="de-DE" dirty="0" smtClean="0"/>
              <a:t>Objektmodell nahe an (sichtbaren) Elementen der Anwendung</a:t>
            </a:r>
            <a:r>
              <a:rPr lang="de-DE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.</a:t>
            </a:r>
            <a:r>
              <a:rPr lang="de-DE" dirty="0" err="1" smtClean="0"/>
              <a:t>addin</a:t>
            </a:r>
            <a:r>
              <a:rPr lang="de-DE" dirty="0" smtClean="0"/>
              <a:t> </a:t>
            </a:r>
            <a:r>
              <a:rPr lang="de-DE" dirty="0" err="1" smtClean="0"/>
              <a:t>file</a:t>
            </a:r>
            <a:endParaRPr lang="de-DE" dirty="0" smtClean="0"/>
          </a:p>
        </p:txBody>
      </p:sp>
      <p:sp>
        <p:nvSpPr>
          <p:cNvPr id="48131" name="Rectangle 6"/>
          <p:cNvSpPr>
            <a:spLocks noGrp="1" noChangeArrowheads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tabLst>
                <a:tab pos="360363" algn="l"/>
                <a:tab pos="719138" algn="l"/>
                <a:tab pos="1079500" algn="l"/>
              </a:tabLst>
            </a:pPr>
            <a:r>
              <a:rPr lang="de-DE" sz="1800" dirty="0" smtClean="0">
                <a:solidFill>
                  <a:schemeClr val="accent2"/>
                </a:solidFill>
              </a:rPr>
              <a:t>&lt;?</a:t>
            </a:r>
            <a:r>
              <a:rPr lang="de-DE" sz="1800" dirty="0" err="1" smtClean="0">
                <a:solidFill>
                  <a:schemeClr val="accent2"/>
                </a:solidFill>
              </a:rPr>
              <a:t>xml</a:t>
            </a:r>
            <a:r>
              <a:rPr lang="de-DE" sz="1800" dirty="0" smtClean="0">
                <a:solidFill>
                  <a:schemeClr val="accent2"/>
                </a:solidFill>
              </a:rPr>
              <a:t> </a:t>
            </a:r>
            <a:r>
              <a:rPr lang="de-DE" sz="1800" dirty="0" err="1" smtClean="0">
                <a:solidFill>
                  <a:schemeClr val="accent2"/>
                </a:solidFill>
              </a:rPr>
              <a:t>version</a:t>
            </a:r>
            <a:r>
              <a:rPr lang="de-DE" sz="1800" dirty="0" smtClean="0">
                <a:solidFill>
                  <a:schemeClr val="accent2"/>
                </a:solidFill>
              </a:rPr>
              <a:t>="1.0" </a:t>
            </a:r>
            <a:r>
              <a:rPr lang="de-DE" sz="1800" dirty="0" err="1" smtClean="0">
                <a:solidFill>
                  <a:schemeClr val="accent2"/>
                </a:solidFill>
              </a:rPr>
              <a:t>encoding</a:t>
            </a:r>
            <a:r>
              <a:rPr lang="de-DE" sz="1800" dirty="0" smtClean="0">
                <a:solidFill>
                  <a:schemeClr val="accent2"/>
                </a:solidFill>
              </a:rPr>
              <a:t>="UTF-16" </a:t>
            </a:r>
            <a:r>
              <a:rPr lang="de-DE" sz="1800" dirty="0" err="1" smtClean="0">
                <a:solidFill>
                  <a:schemeClr val="accent2"/>
                </a:solidFill>
              </a:rPr>
              <a:t>standalone</a:t>
            </a:r>
            <a:r>
              <a:rPr lang="de-DE" sz="1800" dirty="0" smtClean="0">
                <a:solidFill>
                  <a:schemeClr val="accent2"/>
                </a:solidFill>
              </a:rPr>
              <a:t>="</a:t>
            </a:r>
            <a:r>
              <a:rPr lang="de-DE" sz="1800" err="1" smtClean="0">
                <a:solidFill>
                  <a:schemeClr val="accent2"/>
                </a:solidFill>
              </a:rPr>
              <a:t>no</a:t>
            </a:r>
            <a:r>
              <a:rPr lang="de-DE" sz="1800" smtClean="0">
                <a:solidFill>
                  <a:schemeClr val="accent2"/>
                </a:solidFill>
              </a:rPr>
              <a:t>"?&gt;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&lt;</a:t>
            </a:r>
            <a:r>
              <a:rPr lang="de-DE" sz="1800" dirty="0" err="1" smtClean="0">
                <a:solidFill>
                  <a:schemeClr val="accent2"/>
                </a:solidFill>
              </a:rPr>
              <a:t>Extensibility</a:t>
            </a:r>
            <a:r>
              <a:rPr lang="de-DE" sz="1800" dirty="0" smtClean="0">
                <a:solidFill>
                  <a:schemeClr val="accent2"/>
                </a:solidFill>
              </a:rPr>
              <a:t> </a:t>
            </a:r>
            <a:r>
              <a:rPr lang="de-DE" sz="1800" dirty="0" err="1" smtClean="0">
                <a:solidFill>
                  <a:schemeClr val="accent2"/>
                </a:solidFill>
              </a:rPr>
              <a:t>xmlns</a:t>
            </a:r>
            <a:r>
              <a:rPr lang="de-DE" sz="1800" dirty="0" smtClean="0">
                <a:solidFill>
                  <a:schemeClr val="accent2"/>
                </a:solidFill>
              </a:rPr>
              <a:t>="http://</a:t>
            </a:r>
            <a:r>
              <a:rPr lang="de-DE" sz="1800" smtClean="0">
                <a:solidFill>
                  <a:schemeClr val="accent2"/>
                </a:solidFill>
              </a:rPr>
              <a:t>schemas.microsoft.com/AutomationExtensibility"&gt;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&lt;</a:t>
            </a:r>
            <a:r>
              <a:rPr lang="de-DE" sz="1800" err="1" smtClean="0">
                <a:solidFill>
                  <a:schemeClr val="accent2"/>
                </a:solidFill>
              </a:rPr>
              <a:t>HostApplication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smtClean="0">
                <a:solidFill>
                  <a:schemeClr val="accent2"/>
                </a:solidFill>
              </a:rPr>
              <a:t>Name&gt;</a:t>
            </a:r>
            <a:r>
              <a:rPr lang="de-DE" sz="1800" b="1" dirty="0" smtClean="0">
                <a:solidFill>
                  <a:schemeClr val="accent2"/>
                </a:solidFill>
              </a:rPr>
              <a:t>Microsoft Visual Studio</a:t>
            </a:r>
            <a:r>
              <a:rPr lang="de-DE" sz="1800" dirty="0" smtClean="0">
                <a:solidFill>
                  <a:schemeClr val="accent2"/>
                </a:solidFill>
              </a:rPr>
              <a:t>&lt;/</a:t>
            </a:r>
            <a:r>
              <a:rPr lang="de-DE" sz="1800" smtClean="0">
                <a:solidFill>
                  <a:schemeClr val="accent2"/>
                </a:solidFill>
              </a:rPr>
              <a:t>Name&gt;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smtClean="0">
                <a:solidFill>
                  <a:schemeClr val="accent2"/>
                </a:solidFill>
              </a:rPr>
              <a:t>Version&gt;</a:t>
            </a:r>
            <a:r>
              <a:rPr lang="de-DE" sz="1800" b="1" dirty="0" smtClean="0">
                <a:solidFill>
                  <a:schemeClr val="accent2"/>
                </a:solidFill>
              </a:rPr>
              <a:t>8.0</a:t>
            </a:r>
            <a:r>
              <a:rPr lang="de-DE" sz="1800" dirty="0" smtClean="0">
                <a:solidFill>
                  <a:schemeClr val="accent2"/>
                </a:solidFill>
              </a:rPr>
              <a:t>&lt;/</a:t>
            </a:r>
            <a:r>
              <a:rPr lang="de-DE" sz="1800" smtClean="0">
                <a:solidFill>
                  <a:schemeClr val="accent2"/>
                </a:solidFill>
              </a:rPr>
              <a:t>Version&gt;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&lt;/</a:t>
            </a:r>
            <a:r>
              <a:rPr lang="de-DE" sz="1800" err="1" smtClean="0">
                <a:solidFill>
                  <a:schemeClr val="accent2"/>
                </a:solidFill>
              </a:rPr>
              <a:t>HostApplication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&lt;</a:t>
            </a:r>
            <a:r>
              <a:rPr lang="de-DE" sz="1800" err="1" smtClean="0">
                <a:solidFill>
                  <a:schemeClr val="accent2"/>
                </a:solidFill>
              </a:rPr>
              <a:t>Addin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FriendlyName</a:t>
            </a:r>
            <a:r>
              <a:rPr lang="de-DE" sz="1800" dirty="0" smtClean="0">
                <a:solidFill>
                  <a:schemeClr val="accent2"/>
                </a:solidFill>
              </a:rPr>
              <a:t>&gt;...&lt;/</a:t>
            </a:r>
            <a:r>
              <a:rPr lang="de-DE" sz="1800" err="1" smtClean="0">
                <a:solidFill>
                  <a:schemeClr val="accent2"/>
                </a:solidFill>
              </a:rPr>
              <a:t>FriendlyName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smtClean="0">
                <a:solidFill>
                  <a:schemeClr val="accent2"/>
                </a:solidFill>
              </a:rPr>
              <a:t>Description&gt;...&lt;/</a:t>
            </a:r>
            <a:r>
              <a:rPr lang="de-DE" sz="1800" smtClean="0">
                <a:solidFill>
                  <a:schemeClr val="accent2"/>
                </a:solidFill>
              </a:rPr>
              <a:t>Description&gt;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AboutBoxDetails</a:t>
            </a:r>
            <a:r>
              <a:rPr lang="de-DE" sz="1800" dirty="0" smtClean="0">
                <a:solidFill>
                  <a:schemeClr val="accent2"/>
                </a:solidFill>
              </a:rPr>
              <a:t>&gt;...&lt;/</a:t>
            </a:r>
            <a:r>
              <a:rPr lang="de-DE" sz="1800" err="1" smtClean="0">
                <a:solidFill>
                  <a:schemeClr val="accent2"/>
                </a:solidFill>
              </a:rPr>
              <a:t>AboutBoxDetails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AboutIconData</a:t>
            </a:r>
            <a:r>
              <a:rPr lang="de-DE" sz="1800" dirty="0" smtClean="0">
                <a:solidFill>
                  <a:schemeClr val="accent2"/>
                </a:solidFill>
              </a:rPr>
              <a:t>&gt;...&lt;/</a:t>
            </a:r>
            <a:r>
              <a:rPr lang="de-DE" sz="1800" err="1" smtClean="0">
                <a:solidFill>
                  <a:schemeClr val="accent2"/>
                </a:solidFill>
              </a:rPr>
              <a:t>AboutIconData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Assembly</a:t>
            </a:r>
            <a:r>
              <a:rPr lang="de-DE" sz="1800" dirty="0" smtClean="0">
                <a:solidFill>
                  <a:schemeClr val="accent2"/>
                </a:solidFill>
              </a:rPr>
              <a:t>&gt;</a:t>
            </a:r>
            <a:r>
              <a:rPr lang="de-DE" sz="1800" b="1" dirty="0" smtClean="0">
                <a:solidFill>
                  <a:schemeClr val="accent2"/>
                </a:solidFill>
              </a:rPr>
              <a:t>MyAddInAssembly.dll</a:t>
            </a:r>
            <a:r>
              <a:rPr lang="de-DE" sz="1800" dirty="0" smtClean="0">
                <a:solidFill>
                  <a:schemeClr val="accent2"/>
                </a:solidFill>
              </a:rPr>
              <a:t>&lt;/</a:t>
            </a:r>
            <a:r>
              <a:rPr lang="de-DE" sz="1800" err="1" smtClean="0">
                <a:solidFill>
                  <a:schemeClr val="accent2"/>
                </a:solidFill>
              </a:rPr>
              <a:t>Assembly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FullClassName</a:t>
            </a:r>
            <a:r>
              <a:rPr lang="de-DE" sz="1800" dirty="0" smtClean="0">
                <a:solidFill>
                  <a:schemeClr val="accent2"/>
                </a:solidFill>
              </a:rPr>
              <a:t>&gt;</a:t>
            </a:r>
            <a:r>
              <a:rPr lang="de-DE" sz="1800" b="1" dirty="0" err="1" smtClean="0">
                <a:solidFill>
                  <a:schemeClr val="accent2"/>
                </a:solidFill>
              </a:rPr>
              <a:t>MyAddIn.MainClass</a:t>
            </a:r>
            <a:r>
              <a:rPr lang="de-DE" sz="1800" dirty="0" smtClean="0">
                <a:solidFill>
                  <a:schemeClr val="accent2"/>
                </a:solidFill>
              </a:rPr>
              <a:t>&lt;/</a:t>
            </a:r>
            <a:r>
              <a:rPr lang="de-DE" sz="1800" err="1" smtClean="0">
                <a:solidFill>
                  <a:schemeClr val="accent2"/>
                </a:solidFill>
              </a:rPr>
              <a:t>FullClassName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LoadBehavior</a:t>
            </a:r>
            <a:r>
              <a:rPr lang="de-DE" sz="1800" dirty="0" smtClean="0">
                <a:solidFill>
                  <a:schemeClr val="accent2"/>
                </a:solidFill>
              </a:rPr>
              <a:t>&gt;0&lt;/</a:t>
            </a:r>
            <a:r>
              <a:rPr lang="de-DE" sz="1800" err="1" smtClean="0">
                <a:solidFill>
                  <a:schemeClr val="accent2"/>
                </a:solidFill>
              </a:rPr>
              <a:t>LoadBehavior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</a:t>
            </a:r>
            <a:r>
              <a:rPr lang="de-DE" sz="1800" dirty="0" err="1" smtClean="0">
                <a:solidFill>
                  <a:schemeClr val="accent2"/>
                </a:solidFill>
              </a:rPr>
              <a:t>CommandPreload</a:t>
            </a:r>
            <a:r>
              <a:rPr lang="de-DE" sz="1800" dirty="0" smtClean="0">
                <a:solidFill>
                  <a:schemeClr val="accent2"/>
                </a:solidFill>
              </a:rPr>
              <a:t>&gt;1&lt;/</a:t>
            </a:r>
            <a:r>
              <a:rPr lang="de-DE" sz="1800" err="1" smtClean="0">
                <a:solidFill>
                  <a:schemeClr val="accent2"/>
                </a:solidFill>
              </a:rPr>
              <a:t>CommandPreload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	&lt;CommandLineSafe&gt;1</a:t>
            </a:r>
            <a:r>
              <a:rPr lang="de-DE" sz="1800" dirty="0" smtClean="0">
                <a:solidFill>
                  <a:schemeClr val="accent2"/>
                </a:solidFill>
              </a:rPr>
              <a:t>&lt;/</a:t>
            </a:r>
            <a:r>
              <a:rPr lang="de-DE" sz="1800" err="1" smtClean="0">
                <a:solidFill>
                  <a:schemeClr val="accent2"/>
                </a:solidFill>
              </a:rPr>
              <a:t>CommandLineSafe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	&lt;/</a:t>
            </a:r>
            <a:r>
              <a:rPr lang="de-DE" sz="1800" err="1" smtClean="0">
                <a:solidFill>
                  <a:schemeClr val="accent2"/>
                </a:solidFill>
              </a:rPr>
              <a:t>Addin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br>
              <a:rPr lang="de-DE" sz="1800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accent2"/>
                </a:solidFill>
              </a:rPr>
              <a:t>&lt;/</a:t>
            </a:r>
            <a:r>
              <a:rPr lang="de-DE" sz="1800" err="1" smtClean="0">
                <a:solidFill>
                  <a:schemeClr val="accent2"/>
                </a:solidFill>
              </a:rPr>
              <a:t>Extensibility</a:t>
            </a:r>
            <a:r>
              <a:rPr lang="de-DE" sz="1800" smtClean="0">
                <a:solidFill>
                  <a:schemeClr val="accent2"/>
                </a:solidFill>
              </a:rPr>
              <a:t>&gt;</a:t>
            </a:r>
            <a:endParaRPr lang="de-DE" sz="18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Registrierung</a:t>
            </a:r>
            <a:endParaRPr lang="de-DE" dirty="0"/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der Theorie: Diverse Verzeichnisse</a:t>
            </a:r>
          </a:p>
          <a:p>
            <a:pPr lvl="2">
              <a:buFont typeface="Wingdings" pitchFamily="2" charset="2"/>
              <a:buNone/>
            </a:pP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			    					  </a:t>
            </a:r>
          </a:p>
          <a:p>
            <a:endParaRPr lang="de-DE" dirty="0" smtClean="0"/>
          </a:p>
          <a:p>
            <a:r>
              <a:rPr lang="de-DE" smtClean="0"/>
              <a:t>In </a:t>
            </a:r>
            <a:r>
              <a:rPr lang="de-DE" dirty="0" smtClean="0"/>
              <a:t>der Praxis: Drei relevante Verzeichnisse</a:t>
            </a:r>
          </a:p>
          <a:p>
            <a:pPr lvl="1"/>
            <a:r>
              <a:rPr lang="de-DE" sz="2400" dirty="0" err="1" smtClean="0">
                <a:solidFill>
                  <a:schemeClr val="accent2"/>
                </a:solidFill>
              </a:rPr>
              <a:t>My</a:t>
            </a:r>
            <a:r>
              <a:rPr lang="de-DE" sz="2400" dirty="0" smtClean="0">
                <a:solidFill>
                  <a:schemeClr val="accent2"/>
                </a:solidFill>
              </a:rPr>
              <a:t> </a:t>
            </a:r>
            <a:r>
              <a:rPr lang="de-DE" sz="2400" dirty="0" err="1" smtClean="0">
                <a:solidFill>
                  <a:schemeClr val="accent2"/>
                </a:solidFill>
              </a:rPr>
              <a:t>Documents</a:t>
            </a:r>
            <a:r>
              <a:rPr lang="de-DE" sz="2400" dirty="0" smtClean="0">
                <a:solidFill>
                  <a:schemeClr val="accent2"/>
                </a:solidFill>
              </a:rPr>
              <a:t>\Visual Studio 2005\</a:t>
            </a:r>
            <a:r>
              <a:rPr lang="de-DE" sz="2400" dirty="0" err="1" smtClean="0">
                <a:solidFill>
                  <a:schemeClr val="accent2"/>
                </a:solidFill>
              </a:rPr>
              <a:t>AddIns</a:t>
            </a:r>
            <a:endParaRPr lang="de-DE" sz="2400" dirty="0" smtClean="0">
              <a:solidFill>
                <a:schemeClr val="accent2"/>
              </a:solidFill>
            </a:endParaRPr>
          </a:p>
          <a:p>
            <a:pPr lvl="1"/>
            <a:r>
              <a:rPr lang="de-DE" sz="2400" dirty="0" smtClean="0">
                <a:solidFill>
                  <a:schemeClr val="accent2"/>
                </a:solidFill>
              </a:rPr>
              <a:t>D&amp;S\All Users\</a:t>
            </a:r>
            <a:r>
              <a:rPr lang="de-DE" sz="2400" dirty="0" err="1" smtClean="0">
                <a:solidFill>
                  <a:schemeClr val="accent2"/>
                </a:solidFill>
              </a:rPr>
              <a:t>Application</a:t>
            </a:r>
            <a:r>
              <a:rPr lang="de-DE" sz="2400" dirty="0" smtClean="0">
                <a:solidFill>
                  <a:schemeClr val="accent2"/>
                </a:solidFill>
              </a:rPr>
              <a:t> Data\</a:t>
            </a:r>
            <a:r>
              <a:rPr lang="de-DE" sz="2400" dirty="0" err="1" smtClean="0">
                <a:solidFill>
                  <a:schemeClr val="accent2"/>
                </a:solidFill>
              </a:rPr>
              <a:t>MSEnvShared</a:t>
            </a:r>
            <a:r>
              <a:rPr lang="de-DE" sz="2400" dirty="0" smtClean="0">
                <a:solidFill>
                  <a:schemeClr val="accent2"/>
                </a:solidFill>
              </a:rPr>
              <a:t>\</a:t>
            </a:r>
            <a:r>
              <a:rPr lang="de-DE" sz="2400" dirty="0" err="1" smtClean="0">
                <a:solidFill>
                  <a:schemeClr val="accent2"/>
                </a:solidFill>
              </a:rPr>
              <a:t>Addins</a:t>
            </a:r>
            <a:endParaRPr lang="de-DE" sz="2400" dirty="0" smtClean="0">
              <a:solidFill>
                <a:schemeClr val="accent2"/>
              </a:solidFill>
            </a:endParaRPr>
          </a:p>
          <a:p>
            <a:pPr lvl="1"/>
            <a:r>
              <a:rPr lang="de-DE" sz="2400" dirty="0" smtClean="0">
                <a:solidFill>
                  <a:schemeClr val="accent2"/>
                </a:solidFill>
              </a:rPr>
              <a:t>D&amp;S\ </a:t>
            </a:r>
            <a:r>
              <a:rPr lang="de-DE" sz="2400" i="1" dirty="0" err="1" smtClean="0">
                <a:solidFill>
                  <a:schemeClr val="accent2"/>
                </a:solidFill>
              </a:rPr>
              <a:t>UserName</a:t>
            </a:r>
            <a:r>
              <a:rPr lang="de-DE" sz="2400" i="1" dirty="0" smtClean="0">
                <a:solidFill>
                  <a:schemeClr val="accent2"/>
                </a:solidFill>
              </a:rPr>
              <a:t> </a:t>
            </a:r>
            <a:r>
              <a:rPr lang="de-DE" sz="2400" dirty="0" smtClean="0">
                <a:solidFill>
                  <a:schemeClr val="accent2"/>
                </a:solidFill>
              </a:rPr>
              <a:t>\</a:t>
            </a:r>
            <a:r>
              <a:rPr lang="de-DE" sz="2400" dirty="0" err="1" smtClean="0">
                <a:solidFill>
                  <a:schemeClr val="accent2"/>
                </a:solidFill>
              </a:rPr>
              <a:t>Application</a:t>
            </a:r>
            <a:r>
              <a:rPr lang="de-DE" sz="2400" dirty="0" smtClean="0">
                <a:solidFill>
                  <a:schemeClr val="accent2"/>
                </a:solidFill>
              </a:rPr>
              <a:t> Data\</a:t>
            </a:r>
            <a:r>
              <a:rPr lang="de-DE" sz="2400" dirty="0" err="1" smtClean="0">
                <a:solidFill>
                  <a:schemeClr val="accent2"/>
                </a:solidFill>
              </a:rPr>
              <a:t>MSEnvShared</a:t>
            </a:r>
            <a:r>
              <a:rPr lang="de-DE" sz="2400" dirty="0" smtClean="0">
                <a:solidFill>
                  <a:schemeClr val="accent2"/>
                </a:solidFill>
              </a:rPr>
              <a:t>\</a:t>
            </a:r>
            <a:r>
              <a:rPr lang="de-DE" sz="2400" dirty="0" err="1" smtClean="0">
                <a:solidFill>
                  <a:schemeClr val="accent2"/>
                </a:solidFill>
              </a:rPr>
              <a:t>Addins</a:t>
            </a:r>
            <a:endParaRPr lang="de-DE" sz="2400" dirty="0" smtClean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214554"/>
            <a:ext cx="61341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1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Pfade in der .addin-Datei</a:t>
            </a:r>
            <a:endParaRPr lang="de-DE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Wo liegt die Add-in Assembly?</a:t>
            </a:r>
            <a:endParaRPr lang="de-DE" dirty="0" smtClean="0"/>
          </a:p>
          <a:p>
            <a:r>
              <a:rPr lang="de-DE" smtClean="0"/>
              <a:t>Möglichkeit 1: </a:t>
            </a:r>
            <a:r>
              <a:rPr lang="de-DE" b="1" smtClean="0"/>
              <a:t>absoluter Pfad</a:t>
            </a:r>
          </a:p>
          <a:p>
            <a:pPr lvl="1"/>
            <a:r>
              <a:rPr lang="de-DE" smtClean="0"/>
              <a:t>Add-in Assembly kann an beliebigem Ort liegen</a:t>
            </a:r>
          </a:p>
          <a:p>
            <a:pPr lvl="1"/>
            <a:r>
              <a:rPr lang="de-DE" smtClean="0"/>
              <a:t>Aber: Installation etwas aufwändiger</a:t>
            </a:r>
          </a:p>
          <a:p>
            <a:pPr lvl="1"/>
            <a:r>
              <a:rPr lang="de-DE" smtClean="0"/>
              <a:t>Anpassung </a:t>
            </a:r>
            <a:r>
              <a:rPr lang="de-DE" dirty="0" smtClean="0"/>
              <a:t>der .</a:t>
            </a:r>
            <a:r>
              <a:rPr lang="de-DE" dirty="0" err="1" smtClean="0"/>
              <a:t>addin</a:t>
            </a:r>
            <a:r>
              <a:rPr lang="de-DE" dirty="0" smtClean="0"/>
              <a:t>-Datei notwendig</a:t>
            </a:r>
            <a:br>
              <a:rPr lang="de-DE" dirty="0" smtClean="0"/>
            </a:br>
            <a:r>
              <a:rPr lang="de-DE" dirty="0" smtClean="0">
                <a:sym typeface="Symbol" pitchFamily="18" charset="2"/>
              </a:rPr>
              <a:t> automatisiert nur mit </a:t>
            </a:r>
            <a:r>
              <a:rPr lang="de-DE" smtClean="0">
                <a:sym typeface="Symbol" pitchFamily="18" charset="2"/>
              </a:rPr>
              <a:t>MSI Installer-Klasse</a:t>
            </a:r>
            <a:endParaRPr lang="de-DE" dirty="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Pfade in der .addin-Datei</a:t>
            </a:r>
            <a:endParaRPr lang="de-DE" dirty="0"/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>
                <a:sym typeface="Symbol" pitchFamily="18" charset="2"/>
              </a:rPr>
              <a:t>Möglichkeit 2: </a:t>
            </a:r>
            <a:r>
              <a:rPr lang="de-DE" b="1" smtClean="0">
                <a:sym typeface="Symbol" pitchFamily="18" charset="2"/>
              </a:rPr>
              <a:t>relativer Pfad</a:t>
            </a:r>
          </a:p>
          <a:p>
            <a:pPr lvl="1"/>
            <a:r>
              <a:rPr lang="de-DE" smtClean="0">
                <a:sym typeface="Symbol" pitchFamily="18" charset="2"/>
              </a:rPr>
              <a:t>Ablage </a:t>
            </a:r>
            <a:r>
              <a:rPr lang="de-DE" dirty="0" smtClean="0">
                <a:sym typeface="Symbol" pitchFamily="18" charset="2"/>
              </a:rPr>
              <a:t>der Add-in </a:t>
            </a:r>
            <a:r>
              <a:rPr lang="de-DE" dirty="0" err="1" smtClean="0">
                <a:sym typeface="Symbol" pitchFamily="18" charset="2"/>
              </a:rPr>
              <a:t>Assembly</a:t>
            </a:r>
            <a:r>
              <a:rPr lang="de-DE" dirty="0" smtClean="0">
                <a:sym typeface="Symbol" pitchFamily="18" charset="2"/>
              </a:rPr>
              <a:t> </a:t>
            </a:r>
            <a:r>
              <a:rPr lang="de-DE" smtClean="0">
                <a:sym typeface="Symbol" pitchFamily="18" charset="2"/>
              </a:rPr>
              <a:t>bei der .addin-Datei</a:t>
            </a:r>
          </a:p>
          <a:p>
            <a:pPr lvl="2"/>
            <a:r>
              <a:rPr lang="de-DE" smtClean="0">
                <a:sym typeface="Symbol" pitchFamily="18" charset="2"/>
              </a:rPr>
              <a:t>Oder in Verzeichnis unterhalb</a:t>
            </a:r>
            <a:endParaRPr lang="de-DE" dirty="0" smtClean="0">
              <a:sym typeface="Symbol" pitchFamily="18" charset="2"/>
            </a:endParaRPr>
          </a:p>
          <a:p>
            <a:pPr lvl="1"/>
            <a:r>
              <a:rPr lang="de-DE" smtClean="0">
                <a:sym typeface="Symbol" pitchFamily="18" charset="2"/>
              </a:rPr>
              <a:t>Ok für eigene kleine Projekte...</a:t>
            </a:r>
          </a:p>
          <a:p>
            <a:pPr lvl="1"/>
            <a:r>
              <a:rPr lang="de-DE" smtClean="0">
                <a:sym typeface="Symbol" pitchFamily="18" charset="2"/>
              </a:rPr>
              <a:t>Aber evtl. Problem mit .NET Security!</a:t>
            </a:r>
          </a:p>
          <a:p>
            <a:r>
              <a:rPr lang="de-DE" smtClean="0">
                <a:sym typeface="Symbol" pitchFamily="18" charset="2"/>
              </a:rPr>
              <a:t>Vorsicht: "My Documents" kann auf Netzwerklaufwerk liegen!</a:t>
            </a:r>
          </a:p>
          <a:p>
            <a:pPr lvl="1"/>
            <a:r>
              <a:rPr lang="de-DE" smtClean="0">
                <a:sym typeface="Symbol" pitchFamily="18" charset="2"/>
              </a:rPr>
              <a:t>.NET: Andere Sicherheitsrichtlinien!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Tool Windows</a:t>
            </a:r>
            <a:endParaRPr lang="de-DE" dirty="0"/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Zwei </a:t>
            </a:r>
            <a:r>
              <a:rPr lang="de-DE" dirty="0" smtClean="0"/>
              <a:t>grundlegende Fensterarten in der IDE	</a:t>
            </a:r>
          </a:p>
          <a:p>
            <a:pPr lvl="1"/>
            <a:r>
              <a:rPr lang="de-DE" dirty="0" err="1" smtClean="0"/>
              <a:t>Document</a:t>
            </a:r>
            <a:r>
              <a:rPr lang="de-DE" dirty="0" smtClean="0"/>
              <a:t> Windows</a:t>
            </a:r>
          </a:p>
          <a:p>
            <a:pPr lvl="2"/>
            <a:r>
              <a:rPr lang="de-DE" dirty="0" smtClean="0"/>
              <a:t>z.B. Editoren, Designer</a:t>
            </a:r>
          </a:p>
          <a:p>
            <a:pPr lvl="1"/>
            <a:r>
              <a:rPr lang="de-DE" dirty="0" smtClean="0"/>
              <a:t>Tool Windows</a:t>
            </a:r>
          </a:p>
          <a:p>
            <a:pPr lvl="2"/>
            <a:r>
              <a:rPr lang="de-DE" dirty="0" smtClean="0"/>
              <a:t>Werkzeuge, Anzeige von Informationen, etc.</a:t>
            </a:r>
          </a:p>
          <a:p>
            <a:r>
              <a:rPr lang="de-DE" dirty="0" smtClean="0"/>
              <a:t>Add-ins: Nur Tool Windows</a:t>
            </a:r>
          </a:p>
          <a:p>
            <a:pPr lvl="1"/>
            <a:r>
              <a:rPr lang="de-DE" dirty="0" err="1" smtClean="0"/>
              <a:t>Document</a:t>
            </a:r>
            <a:r>
              <a:rPr lang="de-DE" dirty="0" smtClean="0"/>
              <a:t> Windows: </a:t>
            </a:r>
            <a:r>
              <a:rPr lang="de-DE" dirty="0" err="1" smtClean="0"/>
              <a:t>VSPackages</a:t>
            </a:r>
            <a:endParaRPr lang="de-DE" dirty="0" smtClean="0"/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Tool Windows</a:t>
            </a:r>
            <a:endParaRPr lang="en-US" dirty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Hosting des Tool Windows incl. Docking, etc. wird komplett von Visual Studio übernommen</a:t>
            </a:r>
          </a:p>
          <a:p>
            <a:r>
              <a:rPr lang="de-DE" dirty="0" smtClean="0"/>
              <a:t>Add-in Entwickler muss nur für Inhalt sorgen</a:t>
            </a:r>
          </a:p>
          <a:p>
            <a:pPr lvl="1"/>
            <a:r>
              <a:rPr lang="de-DE" dirty="0" smtClean="0"/>
              <a:t>Inhalt: </a:t>
            </a:r>
            <a:r>
              <a:rPr lang="de-DE" dirty="0" err="1" smtClean="0"/>
              <a:t>WinForms</a:t>
            </a:r>
            <a:r>
              <a:rPr lang="de-DE" dirty="0" smtClean="0"/>
              <a:t> </a:t>
            </a:r>
            <a:r>
              <a:rPr lang="de-DE" dirty="0" err="1" smtClean="0"/>
              <a:t>UserControl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50180" name="Picture 3" descr="AddInToolWindow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143380"/>
            <a:ext cx="3981450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Tool Windows</a:t>
            </a:r>
            <a:endParaRPr lang="en-US" dirty="0"/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2"/>
                </a:solidFill>
              </a:rPr>
              <a:t>Windows.CreateToolWindow2(...)</a:t>
            </a:r>
          </a:p>
          <a:p>
            <a:pPr lvl="1"/>
            <a:r>
              <a:rPr lang="de-DE" dirty="0" smtClean="0"/>
              <a:t>erstellt ein </a:t>
            </a:r>
            <a:r>
              <a:rPr lang="de-DE" dirty="0" err="1" smtClean="0"/>
              <a:t>ToolWindow</a:t>
            </a:r>
            <a:r>
              <a:rPr lang="de-DE" dirty="0" smtClean="0"/>
              <a:t> und liefert ein Objekt vom Typ des </a:t>
            </a:r>
            <a:r>
              <a:rPr lang="de-DE" dirty="0" err="1" smtClean="0"/>
              <a:t>UserControls</a:t>
            </a:r>
            <a:r>
              <a:rPr lang="de-DE" dirty="0" smtClean="0"/>
              <a:t> zurück</a:t>
            </a:r>
          </a:p>
          <a:p>
            <a:r>
              <a:rPr lang="de-DE" dirty="0" err="1" smtClean="0">
                <a:solidFill>
                  <a:schemeClr val="accent2"/>
                </a:solidFill>
              </a:rPr>
              <a:t>myToolWindow.SetTabPicture</a:t>
            </a:r>
            <a:r>
              <a:rPr lang="de-DE" dirty="0" smtClean="0">
                <a:solidFill>
                  <a:schemeClr val="accent2"/>
                </a:solidFill>
              </a:rPr>
              <a:t>(...)</a:t>
            </a:r>
          </a:p>
          <a:p>
            <a:pPr lvl="1"/>
            <a:r>
              <a:rPr lang="de-DE" dirty="0" smtClean="0"/>
              <a:t>setzt das Icon, das im gedockten Zustand angezeigt wird</a:t>
            </a:r>
            <a:endParaRPr lang="de-DE" i="1" dirty="0" smtClean="0"/>
          </a:p>
          <a:p>
            <a:r>
              <a:rPr lang="de-DE" dirty="0" err="1" smtClean="0">
                <a:solidFill>
                  <a:schemeClr val="accent2"/>
                </a:solidFill>
              </a:rPr>
              <a:t>myToolWindow.Visible</a:t>
            </a:r>
            <a:r>
              <a:rPr lang="de-DE" dirty="0" smtClean="0"/>
              <a:t> = </a:t>
            </a:r>
            <a:r>
              <a:rPr lang="de-DE" dirty="0" err="1" smtClean="0">
                <a:solidFill>
                  <a:schemeClr val="accent2"/>
                </a:solidFill>
              </a:rPr>
              <a:t>true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</a:p>
          <a:p>
            <a:pPr lvl="1"/>
            <a:r>
              <a:rPr lang="de-DE" dirty="0" smtClean="0"/>
              <a:t>zeigt das </a:t>
            </a:r>
            <a:r>
              <a:rPr lang="de-DE" dirty="0" err="1" smtClean="0"/>
              <a:t>ToolWindow</a:t>
            </a:r>
            <a:r>
              <a:rPr lang="de-DE" dirty="0" smtClean="0"/>
              <a:t> 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Noch ein </a:t>
            </a:r>
            <a:r>
              <a:rPr lang="de-DE" dirty="0" smtClean="0"/>
              <a:t>paar </a:t>
            </a:r>
            <a:r>
              <a:rPr lang="de-DE" dirty="0" smtClean="0"/>
              <a:t>Fallstricke...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Internationale Windows-Versionen</a:t>
            </a:r>
            <a:endParaRPr lang="de-DE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964612" cy="5214950"/>
          </a:xfrm>
        </p:spPr>
        <p:txBody>
          <a:bodyPr/>
          <a:lstStyle/>
          <a:p>
            <a:r>
              <a:rPr lang="de-DE" smtClean="0"/>
              <a:t>Addin-Pfade </a:t>
            </a:r>
            <a:r>
              <a:rPr lang="de-DE" dirty="0" smtClean="0"/>
              <a:t>nur teilweise lokalisiert!</a:t>
            </a:r>
          </a:p>
          <a:p>
            <a:pPr lvl="1"/>
            <a:r>
              <a:rPr lang="de-DE" dirty="0" smtClean="0"/>
              <a:t>Ab </a:t>
            </a:r>
            <a:r>
              <a:rPr lang="de-DE" dirty="0" err="1" smtClean="0"/>
              <a:t>ApplicationData</a:t>
            </a:r>
            <a:r>
              <a:rPr lang="de-DE" dirty="0" smtClean="0"/>
              <a:t> </a:t>
            </a:r>
            <a:r>
              <a:rPr lang="de-DE" smtClean="0"/>
              <a:t>englisch!</a:t>
            </a:r>
          </a:p>
          <a:p>
            <a:r>
              <a:rPr lang="de-DE" smtClean="0"/>
              <a:t>Code in GhostDoc-Installationscode:</a:t>
            </a:r>
          </a:p>
          <a:p>
            <a:pPr marL="0" indent="0">
              <a:buNone/>
              <a:tabLst>
                <a:tab pos="360363" algn="l"/>
              </a:tabLst>
            </a:pPr>
            <a:r>
              <a:rPr lang="de-DE" sz="1600" smtClean="0">
                <a:solidFill>
                  <a:schemeClr val="accent2"/>
                </a:solidFill>
              </a:rPr>
              <a:t>if (this.ForAllUsers)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	strFolder=Environment.GetFolderPath( </a:t>
            </a:r>
            <a:r>
              <a:rPr lang="de-DE" sz="1600" smtClean="0">
                <a:solidFill>
                  <a:srgbClr val="C00000"/>
                </a:solidFill>
              </a:rPr>
              <a:t>Environment.SpecialFolder.CommonApplicationData</a:t>
            </a:r>
            <a:r>
              <a:rPr lang="de-DE" sz="1600" smtClean="0">
                <a:solidFill>
                  <a:schemeClr val="accent2"/>
                </a:solidFill>
              </a:rPr>
              <a:t> );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else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	strFolder=Environment.GetFolderPath( </a:t>
            </a:r>
            <a:r>
              <a:rPr lang="de-DE" sz="1600" smtClean="0">
                <a:solidFill>
                  <a:srgbClr val="C00000"/>
                </a:solidFill>
              </a:rPr>
              <a:t>Environment.SpecialFolder.ApplicationData</a:t>
            </a:r>
            <a:r>
              <a:rPr lang="de-DE" sz="1600" smtClean="0">
                <a:solidFill>
                  <a:schemeClr val="accent2"/>
                </a:solidFill>
              </a:rPr>
              <a:t> );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/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int nBackslashIndex = strFolder.LastIndexOf( '\\' );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/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string strAddInFilePath = Path.Combine(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	strFolder.Substring( 0, nBackslashIndex ),</a:t>
            </a:r>
            <a:br>
              <a:rPr lang="de-DE" sz="1600" smtClean="0">
                <a:solidFill>
                  <a:schemeClr val="accent2"/>
                </a:solidFill>
              </a:rPr>
            </a:br>
            <a:r>
              <a:rPr lang="de-DE" sz="1600" smtClean="0">
                <a:solidFill>
                  <a:schemeClr val="accent2"/>
                </a:solidFill>
              </a:rPr>
              <a:t>	</a:t>
            </a:r>
            <a:r>
              <a:rPr lang="de-DE" sz="1600" smtClean="0">
                <a:solidFill>
                  <a:srgbClr val="C00000"/>
                </a:solidFill>
              </a:rPr>
              <a:t>@"Application Data\Microsoft\MSEnvShared\Addins\GhostDoc.AddIn"</a:t>
            </a:r>
            <a:r>
              <a:rPr lang="de-DE" sz="1600" smtClean="0">
                <a:solidFill>
                  <a:schemeClr val="accent2"/>
                </a:solidFill>
              </a:rPr>
              <a:t> );</a:t>
            </a:r>
            <a:endParaRPr lang="de-DE" sz="1050" smtClean="0">
              <a:solidFill>
                <a:schemeClr val="accent2"/>
              </a:solidFill>
            </a:endParaRP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Lokalisierte Visual Studio Versionen</a:t>
            </a:r>
            <a:endParaRPr lang="de-DE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VS2005: Fehler in Add-in Projekt</a:t>
            </a:r>
          </a:p>
          <a:p>
            <a:pPr lvl="1"/>
            <a:r>
              <a:rPr lang="de-DE" dirty="0" err="1" smtClean="0"/>
              <a:t>CultureInfo.TwoLetterISO</a:t>
            </a:r>
            <a:r>
              <a:rPr lang="de-DE" dirty="0" smtClean="0"/>
              <a:t> als Teil des Schlüssels</a:t>
            </a:r>
          </a:p>
          <a:p>
            <a:pPr lvl="2"/>
            <a:r>
              <a:rPr lang="de-DE" dirty="0" smtClean="0"/>
              <a:t>z.B. "</a:t>
            </a:r>
            <a:r>
              <a:rPr lang="de-DE" dirty="0" err="1" smtClean="0">
                <a:solidFill>
                  <a:srgbClr val="C00000"/>
                </a:solidFill>
              </a:rPr>
              <a:t>de</a:t>
            </a:r>
            <a:r>
              <a:rPr lang="de-DE" dirty="0" err="1" smtClean="0"/>
              <a:t>Tools</a:t>
            </a:r>
            <a:r>
              <a:rPr lang="de-DE" dirty="0" smtClean="0"/>
              <a:t>" </a:t>
            </a:r>
            <a:r>
              <a:rPr lang="de-DE" dirty="0" smtClean="0">
                <a:sym typeface="Symbol"/>
              </a:rPr>
              <a:t> "Extras"</a:t>
            </a:r>
          </a:p>
          <a:p>
            <a:pPr lvl="1"/>
            <a:r>
              <a:rPr lang="de-DE" dirty="0" smtClean="0">
                <a:sym typeface="Symbol"/>
              </a:rPr>
              <a:t>Problem: Chinese </a:t>
            </a:r>
            <a:r>
              <a:rPr lang="de-DE" dirty="0" err="1" smtClean="0">
                <a:sym typeface="Symbol"/>
              </a:rPr>
              <a:t>Simplified</a:t>
            </a:r>
            <a:r>
              <a:rPr lang="de-DE" dirty="0" smtClean="0">
                <a:sym typeface="Symbol"/>
              </a:rPr>
              <a:t> &amp; Traditional</a:t>
            </a:r>
          </a:p>
          <a:p>
            <a:pPr lvl="2"/>
            <a:r>
              <a:rPr lang="de-DE" dirty="0" smtClean="0">
                <a:sym typeface="Symbol"/>
              </a:rPr>
              <a:t>In den </a:t>
            </a:r>
            <a:r>
              <a:rPr lang="de-DE" dirty="0" err="1" smtClean="0">
                <a:sym typeface="Symbol"/>
              </a:rPr>
              <a:t>Resourcen</a:t>
            </a:r>
            <a:r>
              <a:rPr lang="de-DE" dirty="0" smtClean="0">
                <a:sym typeface="Symbol"/>
              </a:rPr>
              <a:t> "</a:t>
            </a:r>
            <a:r>
              <a:rPr lang="de-DE" dirty="0" err="1" smtClean="0">
                <a:solidFill>
                  <a:srgbClr val="C00000"/>
                </a:solidFill>
                <a:sym typeface="Symbol"/>
              </a:rPr>
              <a:t>zh-CHS</a:t>
            </a:r>
            <a:r>
              <a:rPr lang="de-DE" dirty="0" err="1" smtClean="0">
                <a:sym typeface="Symbol"/>
              </a:rPr>
              <a:t>Tools</a:t>
            </a:r>
            <a:r>
              <a:rPr lang="de-DE" dirty="0" smtClean="0">
                <a:sym typeface="Symbol"/>
              </a:rPr>
              <a:t>" und "</a:t>
            </a:r>
            <a:r>
              <a:rPr lang="de-DE" dirty="0" err="1" smtClean="0">
                <a:solidFill>
                  <a:srgbClr val="C00000"/>
                </a:solidFill>
                <a:sym typeface="Symbol"/>
              </a:rPr>
              <a:t>zh-CHT</a:t>
            </a:r>
            <a:r>
              <a:rPr lang="de-DE" dirty="0" err="1" smtClean="0">
                <a:sym typeface="Symbol"/>
              </a:rPr>
              <a:t>Tools</a:t>
            </a:r>
            <a:r>
              <a:rPr lang="de-DE" dirty="0" smtClean="0">
                <a:sym typeface="Symbol"/>
              </a:rPr>
              <a:t>"</a:t>
            </a:r>
            <a:endParaRPr lang="de-DE" dirty="0" smtClean="0"/>
          </a:p>
          <a:p>
            <a:pPr lvl="1"/>
            <a:r>
              <a:rPr lang="de-DE" dirty="0" smtClean="0"/>
              <a:t>Lösung: </a:t>
            </a:r>
            <a:r>
              <a:rPr lang="de-DE" dirty="0" err="1" smtClean="0"/>
              <a:t>CultureInfo.Name</a:t>
            </a:r>
            <a:r>
              <a:rPr lang="de-DE" dirty="0" smtClean="0"/>
              <a:t> statt </a:t>
            </a:r>
            <a:r>
              <a:rPr lang="de-DE" dirty="0" err="1" smtClean="0"/>
              <a:t>TwoLetterISO</a:t>
            </a:r>
            <a:endParaRPr lang="de-DE" dirty="0" smtClean="0"/>
          </a:p>
          <a:p>
            <a:pPr lvl="2"/>
            <a:r>
              <a:rPr lang="de-DE" dirty="0" smtClean="0"/>
              <a:t>Aber: laut Doku .NET 3.0 auf Vista: "</a:t>
            </a:r>
            <a:r>
              <a:rPr lang="de-DE" dirty="0" err="1" smtClean="0"/>
              <a:t>zh</a:t>
            </a:r>
            <a:r>
              <a:rPr lang="de-DE" dirty="0" smtClean="0"/>
              <a:t>-Hans" statt "</a:t>
            </a:r>
            <a:r>
              <a:rPr lang="de-DE" dirty="0" err="1" smtClean="0"/>
              <a:t>zh</a:t>
            </a:r>
            <a:r>
              <a:rPr lang="de-DE" dirty="0" smtClean="0"/>
              <a:t>-CHS"...</a:t>
            </a:r>
          </a:p>
          <a:p>
            <a:pPr lvl="1"/>
            <a:r>
              <a:rPr lang="de-DE" dirty="0" smtClean="0"/>
              <a:t>Hack: Eintrag für "</a:t>
            </a:r>
            <a:r>
              <a:rPr lang="de-DE" dirty="0" err="1" smtClean="0"/>
              <a:t>zh-CHSTools</a:t>
            </a:r>
            <a:r>
              <a:rPr lang="de-DE" dirty="0" smtClean="0"/>
              <a:t>" nach "</a:t>
            </a:r>
            <a:r>
              <a:rPr lang="de-DE" dirty="0" err="1" smtClean="0"/>
              <a:t>zhTools</a:t>
            </a:r>
            <a:r>
              <a:rPr lang="de-DE" dirty="0" smtClean="0"/>
              <a:t>" kopieren (kein Unterschied zw. Trad. &amp; </a:t>
            </a:r>
            <a:r>
              <a:rPr lang="de-DE" dirty="0" err="1" smtClean="0"/>
              <a:t>Simpl</a:t>
            </a:r>
            <a:r>
              <a:rPr lang="de-DE" dirty="0" smtClean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Automation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Visual Studio .NET (2002)</a:t>
            </a:r>
          </a:p>
          <a:p>
            <a:pPr lvl="1"/>
            <a:r>
              <a:rPr lang="de-DE" dirty="0" smtClean="0"/>
              <a:t>Direkt sichtbar: Menüs </a:t>
            </a:r>
            <a:r>
              <a:rPr lang="de-DE" dirty="0" smtClean="0"/>
              <a:t>von Office übernommen</a:t>
            </a:r>
          </a:p>
          <a:p>
            <a:pPr lvl="2"/>
            <a:r>
              <a:rPr lang="de-DE" dirty="0" smtClean="0"/>
              <a:t>Add-ins: sogar Referenz auf "Office.dll" nötig</a:t>
            </a:r>
          </a:p>
          <a:p>
            <a:pPr lvl="2"/>
            <a:r>
              <a:rPr lang="de-DE" dirty="0" smtClean="0"/>
              <a:t>natürlich auch ohne Office vorhanden</a:t>
            </a:r>
          </a:p>
          <a:p>
            <a:pPr lvl="1"/>
            <a:r>
              <a:rPr lang="de-DE" dirty="0" smtClean="0"/>
              <a:t>Aber auch Infrastruktur im Hintergrund!</a:t>
            </a:r>
            <a:endParaRPr lang="de-DE" dirty="0" smtClean="0"/>
          </a:p>
          <a:p>
            <a:r>
              <a:rPr lang="de-DE" dirty="0" smtClean="0"/>
              <a:t>Visual </a:t>
            </a:r>
            <a:r>
              <a:rPr lang="de-DE" dirty="0" smtClean="0"/>
              <a:t>Studio .NET 2003</a:t>
            </a:r>
          </a:p>
          <a:p>
            <a:pPr lvl="1"/>
            <a:r>
              <a:rPr lang="de-DE" dirty="0" smtClean="0"/>
              <a:t>Keine wesentlichen Änderungen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Lokalisierte Visual Studio Versionen</a:t>
            </a:r>
            <a:endParaRPr lang="de-DE" dirty="0"/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Scopes für Tastenbelegung nicht einheitlich</a:t>
            </a:r>
          </a:p>
          <a:p>
            <a:pPr lvl="1"/>
            <a:r>
              <a:rPr lang="de-DE" dirty="0" smtClean="0"/>
              <a:t>Englisch: "Text Editor::"</a:t>
            </a:r>
          </a:p>
          <a:p>
            <a:pPr lvl="1"/>
            <a:r>
              <a:rPr lang="de-DE" dirty="0" smtClean="0"/>
              <a:t>Deutsch: "Text-Editor::"</a:t>
            </a:r>
          </a:p>
          <a:p>
            <a:pPr lvl="1"/>
            <a:r>
              <a:rPr lang="de-DE" dirty="0" smtClean="0"/>
              <a:t>Spanisch: "Editor de </a:t>
            </a:r>
            <a:r>
              <a:rPr lang="de-DE" dirty="0" err="1" smtClean="0"/>
              <a:t>Texto</a:t>
            </a:r>
            <a:r>
              <a:rPr lang="de-DE" dirty="0" smtClean="0"/>
              <a:t>" ...</a:t>
            </a:r>
          </a:p>
          <a:p>
            <a:r>
              <a:rPr lang="de-DE" dirty="0" smtClean="0"/>
              <a:t>(Teil-)Lösung (übler Hack)</a:t>
            </a:r>
          </a:p>
          <a:p>
            <a:pPr lvl="1"/>
            <a:r>
              <a:rPr lang="de-DE" sz="2000" dirty="0" smtClean="0">
                <a:hlinkClick r:id="rId2"/>
              </a:rPr>
              <a:t>http://weblogs.asp.net/rweigelt/archive/2006/07/16/458634.aspx</a:t>
            </a:r>
            <a:endParaRPr lang="de-DE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Add-in: Zusammenfassung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Add-ins: Zusammenfassung</a:t>
            </a:r>
          </a:p>
        </p:txBody>
      </p:sp>
      <p:sp>
        <p:nvSpPr>
          <p:cNvPr id="54275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Schon etwas komplizierter als Makros</a:t>
            </a:r>
          </a:p>
          <a:p>
            <a:r>
              <a:rPr lang="de-DE" dirty="0" smtClean="0"/>
              <a:t>Aber: Add-ins ohne "professionelles" Setup relativ schnell geschrieben</a:t>
            </a:r>
          </a:p>
          <a:p>
            <a:r>
              <a:rPr lang="de-DE" dirty="0" smtClean="0"/>
              <a:t>Deutlich weiter reichende Kontrolle über IDE</a:t>
            </a:r>
          </a:p>
          <a:p>
            <a:r>
              <a:rPr lang="de-DE" dirty="0" smtClean="0"/>
              <a:t>Allerdings:</a:t>
            </a:r>
          </a:p>
          <a:p>
            <a:pPr lvl="1"/>
            <a:r>
              <a:rPr lang="de-DE" dirty="0" smtClean="0"/>
              <a:t>Keine neuen Projekttypen</a:t>
            </a:r>
          </a:p>
          <a:p>
            <a:pPr lvl="1"/>
            <a:r>
              <a:rPr lang="de-DE" dirty="0" smtClean="0"/>
              <a:t>Keine neuen Dokumenttypen, Editoren, Designer</a:t>
            </a:r>
          </a:p>
          <a:p>
            <a:endParaRPr lang="de-DE" dirty="0" smtClean="0"/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smtClean="0"/>
              <a:t>Fragen</a:t>
            </a:r>
            <a:r>
              <a:rPr lang="de-DE" dirty="0" smtClean="0"/>
              <a:t>?</a:t>
            </a:r>
            <a:endParaRPr lang="en-U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Links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Freeware Add-ins</a:t>
            </a:r>
          </a:p>
          <a:p>
            <a:pPr lvl="1"/>
            <a:r>
              <a:rPr lang="de-DE" smtClean="0"/>
              <a:t>GhostDoc</a:t>
            </a:r>
          </a:p>
          <a:p>
            <a:pPr lvl="2"/>
            <a:r>
              <a:rPr lang="de-DE" smtClean="0">
                <a:hlinkClick r:id="rId2"/>
              </a:rPr>
              <a:t>http://www.roland-weigelt.de/ghostdoc</a:t>
            </a:r>
            <a:endParaRPr lang="de-DE" smtClean="0"/>
          </a:p>
          <a:p>
            <a:pPr lvl="1"/>
            <a:r>
              <a:rPr lang="de-DE" smtClean="0"/>
              <a:t>SonicFileFinder</a:t>
            </a:r>
          </a:p>
          <a:p>
            <a:pPr lvl="2"/>
            <a:r>
              <a:rPr lang="de-DE" smtClean="0">
                <a:hlinkClick r:id="rId3"/>
              </a:rPr>
              <a:t>http://sonicfilefinder.jens-schaller.de</a:t>
            </a:r>
            <a:endParaRPr lang="de-DE" smtClean="0"/>
          </a:p>
          <a:p>
            <a:r>
              <a:rPr lang="de-DE" smtClean="0"/>
              <a:t>Hilfe/Infos zur Programmierung</a:t>
            </a:r>
          </a:p>
          <a:p>
            <a:pPr lvl="1"/>
            <a:r>
              <a:rPr lang="de-DE" smtClean="0"/>
              <a:t>Microsoft Extensibility Forum</a:t>
            </a:r>
          </a:p>
          <a:p>
            <a:pPr lvl="2"/>
            <a:r>
              <a:rPr lang="de-DE" sz="1600" smtClean="0">
                <a:hlinkClick r:id="rId4"/>
              </a:rPr>
              <a:t>http://forums.microsoft.com/MSDN/ShowForum.aspx?ForumID=57&amp;SiteID=1</a:t>
            </a:r>
            <a:endParaRPr lang="de-DE" sz="1600" smtClean="0"/>
          </a:p>
          <a:p>
            <a:pPr lvl="1"/>
            <a:r>
              <a:rPr lang="de-DE" smtClean="0"/>
              <a:t>Carlos J. Quintero (MVP)</a:t>
            </a:r>
          </a:p>
          <a:p>
            <a:pPr lvl="2"/>
            <a:r>
              <a:rPr lang="de-DE" sz="2000" smtClean="0">
                <a:hlinkClick r:id="rId5"/>
              </a:rPr>
              <a:t>http://www.mztools.com/resources_vsnet_addins.htm</a:t>
            </a:r>
            <a:endParaRPr lang="de-DE" sz="2000" smtClean="0"/>
          </a:p>
          <a:p>
            <a:pPr lvl="2"/>
            <a:endParaRPr lang="de-DE" smtClean="0"/>
          </a:p>
          <a:p>
            <a:pPr lvl="1"/>
            <a:endParaRPr lang="de-DE" smtClean="0"/>
          </a:p>
          <a:p>
            <a:endParaRPr lang="de-DE" smtClean="0"/>
          </a:p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Automation</a:t>
            </a:r>
            <a:endParaRPr lang="en-US" dirty="0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Visual Studio 2005</a:t>
            </a:r>
          </a:p>
          <a:p>
            <a:pPr lvl="1"/>
            <a:r>
              <a:rPr lang="de-DE" dirty="0" smtClean="0"/>
              <a:t>Abspaltung der Code-Basis</a:t>
            </a:r>
          </a:p>
          <a:p>
            <a:pPr lvl="2"/>
            <a:r>
              <a:rPr lang="de-DE" dirty="0" smtClean="0"/>
              <a:t>Office.dll 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/>
              <a:t>Microsoft.VisualStudio.CommandBars.dll</a:t>
            </a:r>
            <a:endParaRPr lang="de-DE" dirty="0" smtClean="0"/>
          </a:p>
          <a:p>
            <a:pPr lvl="1"/>
            <a:r>
              <a:rPr lang="de-DE" dirty="0" smtClean="0"/>
              <a:t>Grundlegendes Modell aber unverändert</a:t>
            </a:r>
          </a:p>
          <a:p>
            <a:r>
              <a:rPr lang="de-DE" dirty="0" smtClean="0"/>
              <a:t>Visual Studio </a:t>
            </a:r>
            <a:r>
              <a:rPr lang="de-DE" dirty="0" smtClean="0"/>
              <a:t>2008</a:t>
            </a:r>
          </a:p>
          <a:p>
            <a:pPr lvl="1"/>
            <a:r>
              <a:rPr lang="de-DE" dirty="0" smtClean="0"/>
              <a:t>Auch hier kein Umbruch</a:t>
            </a:r>
          </a:p>
          <a:p>
            <a:pPr lvl="1"/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Anwendungselemente in der GUI…</a:t>
            </a:r>
            <a:endParaRPr lang="en-US" dirty="0" smtClean="0"/>
          </a:p>
        </p:txBody>
      </p:sp>
      <p:pic>
        <p:nvPicPr>
          <p:cNvPr id="27651" name="Picture 4" descr="VisualStudio_TypicalScre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2" y="1618144"/>
            <a:ext cx="6605505" cy="495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uppieren 12"/>
          <p:cNvGrpSpPr/>
          <p:nvPr/>
        </p:nvGrpSpPr>
        <p:grpSpPr>
          <a:xfrm>
            <a:off x="357158" y="1857364"/>
            <a:ext cx="6500858" cy="4500594"/>
            <a:chOff x="285720" y="1857364"/>
            <a:chExt cx="5905500" cy="3816350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285720" y="1857364"/>
              <a:ext cx="5905500" cy="571504"/>
            </a:xfrm>
            <a:prstGeom prst="rect">
              <a:avLst/>
            </a:prstGeom>
            <a:solidFill>
              <a:srgbClr val="FFFFCC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000" dirty="0">
                  <a:latin typeface="Tahoma" pitchFamily="34" charset="0"/>
                </a:rPr>
                <a:t>Command Bars</a:t>
              </a:r>
              <a:endParaRPr lang="en-US" sz="2000" dirty="0">
                <a:latin typeface="Tahoma" pitchFamily="34" charset="0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85720" y="2578089"/>
              <a:ext cx="3744912" cy="2160588"/>
            </a:xfrm>
            <a:prstGeom prst="rect">
              <a:avLst/>
            </a:prstGeom>
            <a:solidFill>
              <a:srgbClr val="CCFF99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000">
                  <a:latin typeface="Tahoma" pitchFamily="34" charset="0"/>
                </a:rPr>
                <a:t>Editoren,</a:t>
              </a:r>
            </a:p>
            <a:p>
              <a:pPr algn="ctr"/>
              <a:r>
                <a:rPr lang="de-DE" sz="2000">
                  <a:latin typeface="Tahoma" pitchFamily="34" charset="0"/>
                </a:rPr>
                <a:t>Designer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4103657" y="2433627"/>
              <a:ext cx="2016125" cy="2305050"/>
            </a:xfrm>
            <a:prstGeom prst="rect">
              <a:avLst/>
            </a:prstGeom>
            <a:solidFill>
              <a:srgbClr val="CCEC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de-DE" sz="2000">
                  <a:latin typeface="Tahoma" pitchFamily="34" charset="0"/>
                </a:rPr>
                <a:t>Tool Windows</a:t>
              </a:r>
              <a:endParaRPr lang="en-US" sz="2000">
                <a:latin typeface="Tahoma" pitchFamily="34" charset="0"/>
              </a:endParaRP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285720" y="4810114"/>
              <a:ext cx="5905500" cy="863600"/>
            </a:xfrm>
            <a:prstGeom prst="rect">
              <a:avLst/>
            </a:prstGeom>
            <a:solidFill>
              <a:srgbClr val="CCECFF">
                <a:alpha val="59999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sz="20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...und im Objektmodell</a:t>
            </a:r>
            <a:endParaRPr lang="de-D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 r="-54" b="5330"/>
          <a:stretch>
            <a:fillRect/>
          </a:stretch>
        </p:blipFill>
        <p:spPr bwMode="auto">
          <a:xfrm>
            <a:off x="285720" y="1643050"/>
            <a:ext cx="7072362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285720" y="2106628"/>
            <a:ext cx="762000" cy="187325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500562" y="4429132"/>
            <a:ext cx="752475" cy="142876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4500562" y="5072074"/>
            <a:ext cx="771525" cy="187325"/>
          </a:xfrm>
          <a:prstGeom prst="rect">
            <a:avLst/>
          </a:prstGeom>
          <a:noFill/>
          <a:ln w="571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Automation Object Model</a:t>
            </a:r>
            <a:endParaRPr lang="en-US" smtClean="0"/>
          </a:p>
        </p:txBody>
      </p:sp>
      <p:sp>
        <p:nvSpPr>
          <p:cNvPr id="2969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Sieht kompliziert aus? Entwarnung: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Man braucht nicht alles auf einmal zu kennen.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Einige wenige, immer wieder auftauchende Konzepte.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In der Praxis: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Was klingt </a:t>
            </a:r>
            <a:r>
              <a:rPr lang="de-DE" i="1" dirty="0" smtClean="0">
                <a:solidFill>
                  <a:schemeClr val="tx1"/>
                </a:solidFill>
              </a:rPr>
              <a:t>für mich</a:t>
            </a:r>
            <a:r>
              <a:rPr lang="de-DE" dirty="0" smtClean="0">
                <a:solidFill>
                  <a:schemeClr val="tx1"/>
                </a:solidFill>
              </a:rPr>
              <a:t> interessant?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Was kann ich </a:t>
            </a:r>
            <a:r>
              <a:rPr lang="de-DE" i="1" dirty="0" smtClean="0">
                <a:solidFill>
                  <a:schemeClr val="tx1"/>
                </a:solidFill>
              </a:rPr>
              <a:t>jetzt</a:t>
            </a:r>
            <a:r>
              <a:rPr lang="de-DE" dirty="0" smtClean="0">
                <a:solidFill>
                  <a:schemeClr val="tx1"/>
                </a:solidFill>
              </a:rPr>
              <a:t> brauchen?</a:t>
            </a:r>
          </a:p>
          <a:p>
            <a:pPr lvl="1"/>
            <a:r>
              <a:rPr lang="de-DE" dirty="0" smtClean="0">
                <a:solidFill>
                  <a:schemeClr val="tx1"/>
                </a:solidFill>
              </a:rPr>
              <a:t>Vieles unabhängig voneinander</a:t>
            </a:r>
          </a:p>
          <a:p>
            <a:r>
              <a:rPr lang="de-DE" dirty="0" smtClean="0">
                <a:solidFill>
                  <a:schemeClr val="tx1"/>
                </a:solidFill>
                <a:hlinkClick r:id="rId2"/>
              </a:rPr>
              <a:t>Übersicht auf der </a:t>
            </a:r>
            <a:r>
              <a:rPr lang="de-DE" smtClean="0">
                <a:solidFill>
                  <a:schemeClr val="tx1"/>
                </a:solidFill>
                <a:hlinkClick r:id="rId2"/>
              </a:rPr>
              <a:t>MSDN Website</a:t>
            </a:r>
            <a:endParaRPr lang="de-DE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Ausgangspunkt: DTE bzw. DTE2-Objekt</a:t>
            </a:r>
          </a:p>
          <a:p>
            <a:r>
              <a:rPr lang="de-DE" dirty="0" smtClean="0">
                <a:solidFill>
                  <a:schemeClr val="tx1"/>
                </a:solidFill>
              </a:rPr>
              <a:t>Darunter z.B. </a:t>
            </a:r>
            <a:r>
              <a:rPr lang="de-DE" dirty="0" err="1" smtClean="0">
                <a:solidFill>
                  <a:schemeClr val="tx1"/>
                </a:solidFill>
              </a:rPr>
              <a:t>Documents-Collection</a:t>
            </a:r>
            <a:endParaRPr lang="de-DE" dirty="0" smtClean="0">
              <a:solidFill>
                <a:schemeClr val="tx1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 l="59863" t="50700" r="15431" b="36819"/>
          <a:stretch>
            <a:fillRect/>
          </a:stretch>
        </p:blipFill>
        <p:spPr bwMode="auto">
          <a:xfrm>
            <a:off x="1116013" y="3300413"/>
            <a:ext cx="5815012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1297</Words>
  <Application>Microsoft Office PowerPoint</Application>
  <PresentationFormat>On-screen Show (4:3)</PresentationFormat>
  <Paragraphs>285</Paragraphs>
  <Slides>44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Bonn-to-Code.Net</vt:lpstr>
      <vt:lpstr>Makros und Add-ins</vt:lpstr>
      <vt:lpstr>Ein kurzer Abstecher...</vt:lpstr>
      <vt:lpstr>Automation</vt:lpstr>
      <vt:lpstr>Visual Studio Automation</vt:lpstr>
      <vt:lpstr>Visual Studio Automation</vt:lpstr>
      <vt:lpstr>Anwendungselemente in der GUI…</vt:lpstr>
      <vt:lpstr>...und im Objektmodell</vt:lpstr>
      <vt:lpstr>Automation Object Model</vt:lpstr>
      <vt:lpstr>Beispiel</vt:lpstr>
      <vt:lpstr>Weitere interessante Beispiele</vt:lpstr>
      <vt:lpstr>Makros</vt:lpstr>
      <vt:lpstr>Makros</vt:lpstr>
      <vt:lpstr>Makros und Automation</vt:lpstr>
      <vt:lpstr>Command</vt:lpstr>
      <vt:lpstr>Commands in Visual Studio</vt:lpstr>
      <vt:lpstr>Wo kommen Commands her?</vt:lpstr>
      <vt:lpstr>Wo kommen Commands her?</vt:lpstr>
      <vt:lpstr>Wo kommen Commands her?</vt:lpstr>
      <vt:lpstr>Commands und GUI</vt:lpstr>
      <vt:lpstr>Verknüpfung mit GUI-Elementen</vt:lpstr>
      <vt:lpstr>Demo: Makros</vt:lpstr>
      <vt:lpstr>Makros: Vorteile</vt:lpstr>
      <vt:lpstr>Makros: Nachteile</vt:lpstr>
      <vt:lpstr>Add-ins</vt:lpstr>
      <vt:lpstr>Visual Studio Add-ins</vt:lpstr>
      <vt:lpstr>Visual Studio Add-in</vt:lpstr>
      <vt:lpstr>Visual Studio Add-in</vt:lpstr>
      <vt:lpstr>Add-ins</vt:lpstr>
      <vt:lpstr>Add-ins: Registrierung</vt:lpstr>
      <vt:lpstr>Add-ins: .addin file</vt:lpstr>
      <vt:lpstr>Add-ins: Registrierung</vt:lpstr>
      <vt:lpstr>Pfade in der .addin-Datei</vt:lpstr>
      <vt:lpstr>Pfade in der .addin-Datei</vt:lpstr>
      <vt:lpstr>Add-ins: Tool Windows</vt:lpstr>
      <vt:lpstr>Add-ins: Tool Windows</vt:lpstr>
      <vt:lpstr>Add-ins: Tool Windows</vt:lpstr>
      <vt:lpstr>Noch ein paar Fallstricke...</vt:lpstr>
      <vt:lpstr>Internationale Windows-Versionen</vt:lpstr>
      <vt:lpstr>Lokalisierte Visual Studio Versionen</vt:lpstr>
      <vt:lpstr>Lokalisierte Visual Studio Versionen</vt:lpstr>
      <vt:lpstr>Add-in: Zusammenfassung</vt:lpstr>
      <vt:lpstr>Add-ins: Zusammenfassung</vt:lpstr>
      <vt:lpstr>Fragen?</vt:lpstr>
      <vt:lpstr>Links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Makros + Add-ins</dc:title>
  <dc:creator>Roland Weigelt</dc:creator>
  <cp:lastModifiedBy>Roland Weigelt</cp:lastModifiedBy>
  <cp:revision>866</cp:revision>
  <dcterms:created xsi:type="dcterms:W3CDTF">2005-08-20T20:54:38Z</dcterms:created>
  <dcterms:modified xsi:type="dcterms:W3CDTF">2007-07-17T08:58:22Z</dcterms:modified>
</cp:coreProperties>
</file>