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3" r:id="rId1"/>
  </p:sldMasterIdLst>
  <p:notesMasterIdLst>
    <p:notesMasterId r:id="rId27"/>
  </p:notesMasterIdLst>
  <p:handoutMasterIdLst>
    <p:handoutMasterId r:id="rId28"/>
  </p:handoutMasterIdLst>
  <p:sldIdLst>
    <p:sldId id="356" r:id="rId2"/>
    <p:sldId id="357" r:id="rId3"/>
    <p:sldId id="371" r:id="rId4"/>
    <p:sldId id="343" r:id="rId5"/>
    <p:sldId id="353" r:id="rId6"/>
    <p:sldId id="355" r:id="rId7"/>
    <p:sldId id="358" r:id="rId8"/>
    <p:sldId id="366" r:id="rId9"/>
    <p:sldId id="359" r:id="rId10"/>
    <p:sldId id="369" r:id="rId11"/>
    <p:sldId id="360" r:id="rId12"/>
    <p:sldId id="362" r:id="rId13"/>
    <p:sldId id="361" r:id="rId14"/>
    <p:sldId id="363" r:id="rId15"/>
    <p:sldId id="370" r:id="rId16"/>
    <p:sldId id="364" r:id="rId17"/>
    <p:sldId id="347" r:id="rId18"/>
    <p:sldId id="354" r:id="rId19"/>
    <p:sldId id="373" r:id="rId20"/>
    <p:sldId id="365" r:id="rId21"/>
    <p:sldId id="375" r:id="rId22"/>
    <p:sldId id="372" r:id="rId23"/>
    <p:sldId id="348" r:id="rId24"/>
    <p:sldId id="352" r:id="rId25"/>
    <p:sldId id="374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0000FF"/>
    <a:srgbClr val="969696"/>
    <a:srgbClr val="EAEAEA"/>
    <a:srgbClr val="FFFF00"/>
    <a:srgbClr val="777777"/>
    <a:srgbClr val="FFCC00"/>
    <a:srgbClr val="292929"/>
    <a:srgbClr val="33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18" autoAdjust="0"/>
    <p:restoredTop sz="81445" autoAdjust="0"/>
  </p:normalViewPr>
  <p:slideViewPr>
    <p:cSldViewPr>
      <p:cViewPr varScale="1">
        <p:scale>
          <a:sx n="56" d="100"/>
          <a:sy n="56" d="100"/>
        </p:scale>
        <p:origin x="-8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64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0EDB382-EA0A-47B8-9239-C7A0EC911895}" type="datetimeFigureOut">
              <a:rPr lang="de-DE"/>
              <a:pPr>
                <a:defRPr/>
              </a:pPr>
              <a:t>16.07.2007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5C20ED8-F2D5-4CE5-A0EE-F69544B3BD6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B58F8CB-2711-420D-BE34-BEA3454E51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58F8CB-2711-420D-BE34-BEA3454E517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58F8CB-2711-420D-BE34-BEA3454E517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58F8CB-2711-420D-BE34-BEA3454E517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68313" y="2852738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3600" b="1">
              <a:solidFill>
                <a:srgbClr val="F69200"/>
              </a:solidFill>
              <a:latin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32785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179388" y="2143116"/>
            <a:ext cx="8713787" cy="142876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2786" name="Rectangle 1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643314"/>
            <a:ext cx="6400800" cy="1500198"/>
          </a:xfrm>
        </p:spPr>
        <p:txBody>
          <a:bodyPr/>
          <a:lstStyle>
            <a:lvl1pPr marL="0" indent="0" algn="ctr">
              <a:buFont typeface="Franklin Gothic Medium" pitchFamily="34" charset="0"/>
              <a:buNone/>
              <a:defRPr/>
            </a:lvl1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20712"/>
            <a:ext cx="8785225" cy="9509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571612"/>
            <a:ext cx="8785225" cy="5214950"/>
          </a:xfrm>
        </p:spPr>
        <p:txBody>
          <a:bodyPr/>
          <a:lstStyle>
            <a:lvl1pPr>
              <a:spcBef>
                <a:spcPts val="2400"/>
              </a:spcBef>
              <a:defRPr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20712"/>
            <a:ext cx="8785225" cy="9509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3143248"/>
            <a:ext cx="8785225" cy="3643314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214283" y="1785926"/>
            <a:ext cx="8715436" cy="584775"/>
          </a:xfrm>
          <a:solidFill>
            <a:srgbClr val="FFEACD"/>
          </a:solidFill>
          <a:ln w="38100">
            <a:solidFill>
              <a:srgbClr val="FFDDAF"/>
            </a:solidFill>
          </a:ln>
        </p:spPr>
        <p:txBody>
          <a:bodyPr>
            <a:spAutoFit/>
          </a:bodyPr>
          <a:lstStyle>
            <a:lvl1pPr marL="0" indent="0" algn="ctr">
              <a:buNone/>
              <a:defRPr/>
            </a:lvl1pPr>
            <a:lvl2pPr marL="360363" indent="-269875" defTabSz="360363">
              <a:defRPr/>
            </a:lvl2pPr>
            <a:lvl3pPr marL="630238" indent="-269875">
              <a:defRPr/>
            </a:lvl3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/>
          <p:cNvPicPr>
            <a:picLocks noChangeAspect="1" noChangeArrowheads="1"/>
          </p:cNvPicPr>
          <p:nvPr/>
        </p:nvPicPr>
        <p:blipFill>
          <a:blip r:embed="rId1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571612"/>
            <a:ext cx="8785225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620712"/>
            <a:ext cx="8785225" cy="9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en-US" dirty="0" smtClean="0"/>
          </a:p>
        </p:txBody>
      </p:sp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1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1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pic>
        <p:nvPicPr>
          <p:cNvPr id="14" name="Picture 12"/>
          <p:cNvPicPr>
            <a:picLocks noChangeAspect="1" noChangeArrowheads="1"/>
          </p:cNvPicPr>
          <p:nvPr userDrawn="1"/>
        </p:nvPicPr>
        <p:blipFill>
          <a:blip r:embed="rId1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9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9pPr>
    </p:titleStyle>
    <p:bodyStyle>
      <a:lvl1pPr marL="363538" indent="-363538" algn="l" rtl="0" eaLnBrk="1" fontAlgn="base" hangingPunct="1">
        <a:spcBef>
          <a:spcPts val="24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92175" indent="-3492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800">
          <a:solidFill>
            <a:srgbClr val="000000"/>
          </a:solidFill>
          <a:latin typeface="+mn-lt"/>
        </a:defRPr>
      </a:lvl2pPr>
      <a:lvl3pPr marL="1344613" indent="-2730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400">
          <a:solidFill>
            <a:srgbClr val="000000"/>
          </a:solidFill>
          <a:latin typeface="+mn-lt"/>
        </a:defRPr>
      </a:lvl3pPr>
      <a:lvl4pPr marL="1795463" indent="-271463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2236788" indent="-261938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5225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6pPr>
      <a:lvl7pPr marL="29797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7pPr>
      <a:lvl8pPr marL="34369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8pPr>
      <a:lvl9pPr marL="38941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eblogs.asp.net/rweigelt" TargetMode="External"/><Relationship Id="rId2" Type="http://schemas.openxmlformats.org/officeDocument/2006/relationships/hyperlink" Target="mailto:mail@roland-weigelt.de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msdn2.microsoft.com/en-us/library/ms171418(en-us,vs.80).aspx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msdn2.microsoft.com/en-us/library/ms242311(VS.80).asp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msdn.microsoft.com/vstudio/downloads/codesnippets/default.aspx" TargetMode="External"/><Relationship Id="rId2" Type="http://schemas.openxmlformats.org/officeDocument/2006/relationships/hyperlink" Target="http://www.gotcodesnippets.com/default.asp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jens-schaller.de/blog/category/vs_2005/index.htm" TargetMode="External"/><Relationship Id="rId4" Type="http://schemas.openxmlformats.org/officeDocument/2006/relationships/hyperlink" Target="http://weblogs.asp.net/rweigelt/category/10077.aspx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jens-schaller.de/articles/code-snippets-revisited/index.htm" TargetMode="External"/><Relationship Id="rId2" Type="http://schemas.openxmlformats.org/officeDocument/2006/relationships/hyperlink" Target="http://jens-schaller.de/articles/code-snippets-the-whole-enchilada/index.h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sdn2.microsoft.com/en-us/library/ms171418(en-us,vs.80).aspx" TargetMode="External"/><Relationship Id="rId4" Type="http://schemas.openxmlformats.org/officeDocument/2006/relationships/hyperlink" Target="http://msdn.microsoft.com/library/default.asp?url=/library/en-us/dnvs05/html/codesnippets.asp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smtClean="0"/>
              <a:t>Code Snippets</a:t>
            </a:r>
            <a:endParaRPr lang="en-US" dirty="0"/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54113" y="3635375"/>
            <a:ext cx="6835775" cy="1457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de-DE" smtClean="0">
                <a:solidFill>
                  <a:schemeClr val="tx1"/>
                </a:solidFill>
              </a:rPr>
              <a:t>16.07.2007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smtClean="0">
                <a:solidFill>
                  <a:schemeClr val="tx1"/>
                </a:solidFill>
              </a:rPr>
              <a:t>Roland </a:t>
            </a:r>
            <a:r>
              <a:rPr lang="de-DE" dirty="0" smtClean="0">
                <a:solidFill>
                  <a:schemeClr val="tx1"/>
                </a:solidFill>
              </a:rPr>
              <a:t>Weigelt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6" name="Rectangle 8"/>
          <p:cNvSpPr>
            <a:spLocks noChangeArrowheads="1"/>
          </p:cNvSpPr>
          <p:nvPr/>
        </p:nvSpPr>
        <p:spPr bwMode="auto">
          <a:xfrm>
            <a:off x="107950" y="5951538"/>
            <a:ext cx="8893175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algn="just" defTabSz="633413">
              <a:tabLst>
                <a:tab pos="722313" algn="l"/>
              </a:tabLst>
            </a:pPr>
            <a:r>
              <a:rPr lang="de-DE" sz="1400" i="1" smtClean="0">
                <a:latin typeface="Verdana" pitchFamily="34" charset="0"/>
              </a:rPr>
              <a:t>EMail</a:t>
            </a:r>
            <a:r>
              <a:rPr lang="de-DE" sz="1400" i="1" dirty="0">
                <a:latin typeface="Verdana" pitchFamily="34" charset="0"/>
              </a:rPr>
              <a:t>:</a:t>
            </a:r>
            <a:r>
              <a:rPr lang="de-DE" sz="1400" b="1" dirty="0">
                <a:latin typeface="Verdana" pitchFamily="34" charset="0"/>
              </a:rPr>
              <a:t>	</a:t>
            </a:r>
            <a:r>
              <a:rPr lang="de-DE" sz="1400" b="1">
                <a:latin typeface="Verdana" pitchFamily="34" charset="0"/>
              </a:rPr>
              <a:t>	</a:t>
            </a:r>
            <a:r>
              <a:rPr lang="de-DE" sz="1400" smtClean="0">
                <a:solidFill>
                  <a:schemeClr val="hlink"/>
                </a:solidFill>
                <a:latin typeface="Verdana" pitchFamily="34" charset="0"/>
                <a:hlinkClick r:id="rId2"/>
              </a:rPr>
              <a:t>mail@roland-weigelt.de</a:t>
            </a:r>
            <a:endParaRPr lang="de-DE" sz="1400" dirty="0">
              <a:solidFill>
                <a:schemeClr val="hlink"/>
              </a:solidFill>
              <a:latin typeface="Verdana" pitchFamily="34" charset="0"/>
            </a:endParaRPr>
          </a:p>
          <a:p>
            <a:pPr algn="just" defTabSz="633413">
              <a:tabLst>
                <a:tab pos="722313" algn="l"/>
              </a:tabLst>
            </a:pPr>
            <a:r>
              <a:rPr lang="de-DE" sz="1400" i="1" dirty="0">
                <a:latin typeface="Verdana" pitchFamily="34" charset="0"/>
              </a:rPr>
              <a:t>Weblog:</a:t>
            </a:r>
            <a:r>
              <a:rPr lang="de-DE" sz="1400">
                <a:latin typeface="Verdana" pitchFamily="34" charset="0"/>
              </a:rPr>
              <a:t>	</a:t>
            </a:r>
            <a:r>
              <a:rPr lang="de-DE" sz="1400" smtClean="0">
                <a:latin typeface="Verdana" pitchFamily="34" charset="0"/>
                <a:hlinkClick r:id="rId3"/>
              </a:rPr>
              <a:t>http</a:t>
            </a:r>
            <a:r>
              <a:rPr lang="de-DE" sz="1400" dirty="0">
                <a:latin typeface="Verdana" pitchFamily="34" charset="0"/>
                <a:hlinkClick r:id="rId3"/>
              </a:rPr>
              <a:t>://weblogs.asp.net/rweigelt</a:t>
            </a:r>
            <a:endParaRPr lang="en-US" sz="14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Textersetzungen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None/>
              <a:tabLst>
                <a:tab pos="358775" algn="l"/>
                <a:tab pos="715963" algn="l"/>
                <a:tab pos="1074738" algn="l"/>
              </a:tabLst>
            </a:pP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&lt;CodeSnippets xmlns="..."&gt;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&lt;CodeSnippet Format="1.0.0"&gt;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&lt;Header&gt;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...Metadaten...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&lt;/Header&gt;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&lt;Snippet&gt;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accent2"/>
                </a:solidFill>
              </a:rPr>
              <a:t>			&lt;Declarations&gt;</a:t>
            </a:r>
            <a:br>
              <a:rPr lang="de-DE" sz="2400" smtClean="0">
                <a:solidFill>
                  <a:schemeClr val="accent2"/>
                </a:solidFill>
              </a:rPr>
            </a:br>
            <a:r>
              <a:rPr lang="de-DE" sz="2400" smtClean="0">
                <a:solidFill>
                  <a:schemeClr val="accent2"/>
                </a:solidFill>
              </a:rPr>
              <a:t>				</a:t>
            </a:r>
            <a:r>
              <a:rPr lang="de-DE" sz="2400" smtClean="0">
                <a:solidFill>
                  <a:schemeClr val="tx1"/>
                </a:solidFill>
              </a:rPr>
              <a:t>...Textersetzungen...</a:t>
            </a:r>
            <a:br>
              <a:rPr lang="de-DE" sz="2400" smtClean="0">
                <a:solidFill>
                  <a:schemeClr val="tx1"/>
                </a:solidFill>
              </a:rPr>
            </a:br>
            <a:r>
              <a:rPr lang="de-DE" sz="2400" smtClean="0">
                <a:solidFill>
                  <a:schemeClr val="tx1"/>
                </a:solidFill>
              </a:rPr>
              <a:t>			</a:t>
            </a:r>
            <a:r>
              <a:rPr lang="de-DE" sz="2400" smtClean="0">
                <a:solidFill>
                  <a:schemeClr val="accent2"/>
                </a:solidFill>
              </a:rPr>
              <a:t>&lt;/Declarations&gt;</a:t>
            </a:r>
            <a:br>
              <a:rPr lang="de-DE" sz="2400" smtClean="0">
                <a:solidFill>
                  <a:schemeClr val="accent2"/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&lt;Code Language="..."&gt;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	...Inhalt...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&lt;/Code&gt;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&lt;/Snippet&gt;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&lt;/CodeSnippet&gt;</a:t>
            </a:r>
            <a:endParaRPr lang="de-DE" sz="320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Textersetzungen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358775" algn="l"/>
                <a:tab pos="715963" algn="l"/>
                <a:tab pos="1074738" algn="l"/>
              </a:tabLst>
            </a:pPr>
            <a:r>
              <a:rPr lang="de-DE" smtClean="0">
                <a:solidFill>
                  <a:schemeClr val="accent2"/>
                </a:solidFill>
              </a:rPr>
              <a:t>	&lt;Declarations&gt;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</a:t>
            </a:r>
            <a:r>
              <a:rPr lang="de-DE" smtClean="0">
                <a:solidFill>
                  <a:schemeClr val="tx1"/>
                </a:solidFill>
              </a:rPr>
              <a:t>...</a:t>
            </a:r>
            <a:r>
              <a:rPr lang="de-DE" smtClean="0">
                <a:solidFill>
                  <a:schemeClr val="accent2"/>
                </a:solidFill>
              </a:rPr>
              <a:t/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&lt;Literal&gt;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	&lt;ID&gt;</a:t>
            </a:r>
            <a:r>
              <a:rPr lang="de-DE" smtClean="0">
                <a:solidFill>
                  <a:schemeClr val="tx1"/>
                </a:solidFill>
              </a:rPr>
              <a:t>...Name...</a:t>
            </a:r>
            <a:r>
              <a:rPr lang="de-DE" smtClean="0">
                <a:solidFill>
                  <a:schemeClr val="accent2"/>
                </a:solidFill>
              </a:rPr>
              <a:t>&lt;/ID&gt;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	&lt;Default&gt;</a:t>
            </a:r>
            <a:r>
              <a:rPr lang="de-DE" smtClean="0">
                <a:solidFill>
                  <a:schemeClr val="tx1"/>
                </a:solidFill>
              </a:rPr>
              <a:t>...Wert...</a:t>
            </a:r>
            <a:r>
              <a:rPr lang="de-DE" smtClean="0">
                <a:solidFill>
                  <a:schemeClr val="accent2"/>
                </a:solidFill>
              </a:rPr>
              <a:t>&lt;/Default&gt;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&lt;/Literal&gt;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</a:t>
            </a:r>
            <a:r>
              <a:rPr lang="de-DE" smtClean="0">
                <a:solidFill>
                  <a:schemeClr val="tx1"/>
                </a:solidFill>
              </a:rPr>
              <a:t>...</a:t>
            </a:r>
            <a:r>
              <a:rPr lang="de-DE" smtClean="0">
                <a:solidFill>
                  <a:schemeClr val="accent2"/>
                </a:solidFill>
              </a:rPr>
              <a:t/>
            </a:r>
            <a:br>
              <a:rPr lang="de-DE" smtClean="0">
                <a:solidFill>
                  <a:schemeClr val="accent2"/>
                </a:solidFill>
              </a:rPr>
            </a:br>
            <a:endParaRPr lang="de-DE" smtClean="0">
              <a:solidFill>
                <a:schemeClr val="accent2"/>
              </a:solidFill>
            </a:endParaRPr>
          </a:p>
          <a:p>
            <a:pPr marL="358775" indent="-358775">
              <a:tabLst>
                <a:tab pos="358775" algn="l"/>
                <a:tab pos="715963" algn="l"/>
                <a:tab pos="1074738" algn="l"/>
              </a:tabLst>
            </a:pPr>
            <a:r>
              <a:rPr lang="de-DE" smtClean="0">
                <a:solidFill>
                  <a:schemeClr val="tx1"/>
                </a:solidFill>
              </a:rPr>
              <a:t>&lt;ID&gt;beispiel&lt;/ID&gt;  </a:t>
            </a:r>
            <a:r>
              <a:rPr lang="de-DE" smtClean="0">
                <a:solidFill>
                  <a:schemeClr val="tx1"/>
                </a:solidFill>
                <a:sym typeface="Symbol"/>
              </a:rPr>
              <a:t>  $beispiel$</a:t>
            </a:r>
            <a:endParaRPr lang="de-DE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Textersetzungen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358775" algn="l"/>
                <a:tab pos="715963" algn="l"/>
                <a:tab pos="1074738" algn="l"/>
              </a:tabLst>
            </a:pPr>
            <a:r>
              <a:rPr lang="de-DE" smtClean="0">
                <a:solidFill>
                  <a:schemeClr val="accent2"/>
                </a:solidFill>
              </a:rPr>
              <a:t>	&lt;Declarations&gt;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</a:t>
            </a:r>
            <a:r>
              <a:rPr lang="de-DE" smtClean="0">
                <a:solidFill>
                  <a:schemeClr val="tx1"/>
                </a:solidFill>
              </a:rPr>
              <a:t>...</a:t>
            </a:r>
            <a:r>
              <a:rPr lang="de-DE" smtClean="0">
                <a:solidFill>
                  <a:schemeClr val="accent2"/>
                </a:solidFill>
              </a:rPr>
              <a:t/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&lt;Literal Editable="true</a:t>
            </a:r>
            <a:r>
              <a:rPr lang="de-DE" smtClean="0">
                <a:solidFill>
                  <a:schemeClr val="tx1"/>
                </a:solidFill>
              </a:rPr>
              <a:t> | </a:t>
            </a:r>
            <a:r>
              <a:rPr lang="de-DE" smtClean="0">
                <a:solidFill>
                  <a:schemeClr val="accent2"/>
                </a:solidFill>
              </a:rPr>
              <a:t>false"&gt;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	&lt;ID&gt;</a:t>
            </a:r>
            <a:r>
              <a:rPr lang="de-DE" smtClean="0">
                <a:solidFill>
                  <a:schemeClr val="tx1"/>
                </a:solidFill>
              </a:rPr>
              <a:t>...Name...</a:t>
            </a:r>
            <a:r>
              <a:rPr lang="de-DE" smtClean="0">
                <a:solidFill>
                  <a:schemeClr val="accent2"/>
                </a:solidFill>
              </a:rPr>
              <a:t>&lt;/ID&gt;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	&lt;Default&gt;</a:t>
            </a:r>
            <a:r>
              <a:rPr lang="de-DE" smtClean="0">
                <a:solidFill>
                  <a:schemeClr val="tx1"/>
                </a:solidFill>
              </a:rPr>
              <a:t>...Wert...</a:t>
            </a:r>
            <a:r>
              <a:rPr lang="de-DE" smtClean="0">
                <a:solidFill>
                  <a:schemeClr val="accent2"/>
                </a:solidFill>
              </a:rPr>
              <a:t>&lt;/Default&gt;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z="1800" smtClean="0">
                <a:solidFill>
                  <a:schemeClr val="tx1"/>
                </a:solidFill>
              </a:rPr>
              <a:t>optional:</a:t>
            </a:r>
            <a:r>
              <a:rPr lang="de-DE" smtClean="0">
                <a:solidFill>
                  <a:schemeClr val="accent2"/>
                </a:solidFill>
              </a:rPr>
              <a:t>	&lt;Function&gt;</a:t>
            </a:r>
            <a:r>
              <a:rPr lang="de-DE" smtClean="0">
                <a:solidFill>
                  <a:schemeClr val="tx1"/>
                </a:solidFill>
              </a:rPr>
              <a:t>...Funktion...</a:t>
            </a:r>
            <a:r>
              <a:rPr lang="de-DE" smtClean="0">
                <a:solidFill>
                  <a:schemeClr val="accent2"/>
                </a:solidFill>
              </a:rPr>
              <a:t>&lt;/Function&gt;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z="1800" smtClean="0">
                <a:solidFill>
                  <a:schemeClr val="tx1"/>
                </a:solidFill>
              </a:rPr>
              <a:t>optional:</a:t>
            </a:r>
            <a:r>
              <a:rPr lang="de-DE" smtClean="0">
                <a:solidFill>
                  <a:schemeClr val="accent2"/>
                </a:solidFill>
              </a:rPr>
              <a:t>	&lt;Tooltip&gt;</a:t>
            </a:r>
            <a:r>
              <a:rPr lang="de-DE" smtClean="0">
                <a:solidFill>
                  <a:schemeClr val="tx1"/>
                </a:solidFill>
              </a:rPr>
              <a:t>...Text...</a:t>
            </a:r>
            <a:r>
              <a:rPr lang="de-DE" smtClean="0">
                <a:solidFill>
                  <a:schemeClr val="accent2"/>
                </a:solidFill>
              </a:rPr>
              <a:t>&lt;/Tooltip&gt;	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&lt;/Literal&gt;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</a:t>
            </a:r>
            <a:r>
              <a:rPr lang="de-DE" smtClean="0">
                <a:solidFill>
                  <a:schemeClr val="tx1"/>
                </a:solidFill>
              </a:rPr>
              <a:t>...</a:t>
            </a:r>
            <a:r>
              <a:rPr lang="de-DE" smtClean="0">
                <a:solidFill>
                  <a:schemeClr val="accent2"/>
                </a:solidFill>
              </a:rPr>
              <a:t/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&lt;/Declarations&gt;</a:t>
            </a:r>
            <a:br>
              <a:rPr lang="de-DE" smtClean="0">
                <a:solidFill>
                  <a:schemeClr val="accent2"/>
                </a:solidFill>
              </a:rPr>
            </a:br>
            <a:endParaRPr lang="de-DE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Textersetzungen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358775" algn="l"/>
                <a:tab pos="715963" algn="l"/>
                <a:tab pos="1074738" algn="l"/>
              </a:tabLst>
            </a:pPr>
            <a:r>
              <a:rPr lang="de-DE" smtClean="0">
                <a:solidFill>
                  <a:schemeClr val="accent2"/>
                </a:solidFill>
              </a:rPr>
              <a:t>	&lt;Declarations&gt;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</a:t>
            </a:r>
            <a:r>
              <a:rPr lang="de-DE" smtClean="0">
                <a:solidFill>
                  <a:schemeClr val="tx1"/>
                </a:solidFill>
              </a:rPr>
              <a:t>...</a:t>
            </a:r>
            <a:r>
              <a:rPr lang="de-DE" smtClean="0">
                <a:solidFill>
                  <a:schemeClr val="accent2"/>
                </a:solidFill>
              </a:rPr>
              <a:t/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&lt;Object Editable="true</a:t>
            </a:r>
            <a:r>
              <a:rPr lang="de-DE" smtClean="0">
                <a:solidFill>
                  <a:schemeClr val="tx1"/>
                </a:solidFill>
              </a:rPr>
              <a:t> | </a:t>
            </a:r>
            <a:r>
              <a:rPr lang="de-DE" smtClean="0">
                <a:solidFill>
                  <a:schemeClr val="accent2"/>
                </a:solidFill>
              </a:rPr>
              <a:t>false"&gt;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	&lt;ID&gt;</a:t>
            </a:r>
            <a:r>
              <a:rPr lang="de-DE" smtClean="0">
                <a:solidFill>
                  <a:schemeClr val="tx1"/>
                </a:solidFill>
              </a:rPr>
              <a:t>...Name...</a:t>
            </a:r>
            <a:r>
              <a:rPr lang="de-DE" smtClean="0">
                <a:solidFill>
                  <a:schemeClr val="accent2"/>
                </a:solidFill>
              </a:rPr>
              <a:t>&lt;/ID&gt;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	&lt;Type&gt;</a:t>
            </a:r>
            <a:r>
              <a:rPr lang="de-DE" smtClean="0">
                <a:solidFill>
                  <a:schemeClr val="tx1"/>
                </a:solidFill>
              </a:rPr>
              <a:t>...Typname...</a:t>
            </a:r>
            <a:r>
              <a:rPr lang="de-DE" smtClean="0">
                <a:solidFill>
                  <a:schemeClr val="accent2"/>
                </a:solidFill>
              </a:rPr>
              <a:t>&lt;/Type&gt;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	&lt;Default&gt;</a:t>
            </a:r>
            <a:r>
              <a:rPr lang="de-DE" smtClean="0">
                <a:solidFill>
                  <a:schemeClr val="tx1"/>
                </a:solidFill>
              </a:rPr>
              <a:t>...Wert...</a:t>
            </a:r>
            <a:r>
              <a:rPr lang="de-DE" smtClean="0">
                <a:solidFill>
                  <a:schemeClr val="accent2"/>
                </a:solidFill>
              </a:rPr>
              <a:t>&lt;/Default&gt;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z="1800" smtClean="0">
                <a:solidFill>
                  <a:schemeClr val="tx1"/>
                </a:solidFill>
              </a:rPr>
              <a:t>optional:</a:t>
            </a:r>
            <a:r>
              <a:rPr lang="de-DE" smtClean="0">
                <a:solidFill>
                  <a:schemeClr val="accent2"/>
                </a:solidFill>
              </a:rPr>
              <a:t>	&lt;Function&gt;</a:t>
            </a:r>
            <a:r>
              <a:rPr lang="de-DE" smtClean="0">
                <a:solidFill>
                  <a:schemeClr val="tx1"/>
                </a:solidFill>
              </a:rPr>
              <a:t>...Funktion...</a:t>
            </a:r>
            <a:r>
              <a:rPr lang="de-DE" smtClean="0">
                <a:solidFill>
                  <a:schemeClr val="accent2"/>
                </a:solidFill>
              </a:rPr>
              <a:t>&lt;/Function&gt;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z="1800" smtClean="0">
                <a:solidFill>
                  <a:schemeClr val="tx1"/>
                </a:solidFill>
              </a:rPr>
              <a:t>optional:</a:t>
            </a:r>
            <a:r>
              <a:rPr lang="de-DE" smtClean="0">
                <a:solidFill>
                  <a:schemeClr val="accent2"/>
                </a:solidFill>
              </a:rPr>
              <a:t>	&lt;Tooltip&gt;</a:t>
            </a:r>
            <a:r>
              <a:rPr lang="de-DE" smtClean="0">
                <a:solidFill>
                  <a:schemeClr val="tx1"/>
                </a:solidFill>
              </a:rPr>
              <a:t>...Text...</a:t>
            </a:r>
            <a:r>
              <a:rPr lang="de-DE" smtClean="0">
                <a:solidFill>
                  <a:schemeClr val="accent2"/>
                </a:solidFill>
              </a:rPr>
              <a:t>&lt;/Tooltip&gt;		&lt;/Object&gt;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</a:t>
            </a:r>
            <a:r>
              <a:rPr lang="de-DE" smtClean="0">
                <a:solidFill>
                  <a:schemeClr val="tx1"/>
                </a:solidFill>
              </a:rPr>
              <a:t>...</a:t>
            </a:r>
            <a:r>
              <a:rPr lang="de-DE" smtClean="0">
                <a:solidFill>
                  <a:schemeClr val="accent2"/>
                </a:solidFill>
              </a:rPr>
              <a:t/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/>
            </a:r>
            <a:br>
              <a:rPr lang="de-DE" smtClean="0">
                <a:solidFill>
                  <a:schemeClr val="accent2"/>
                </a:solidFill>
              </a:rPr>
            </a:br>
            <a:endParaRPr lang="de-DE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Textersetzungen: Funktionen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Vordefinierte Funktionen</a:t>
            </a:r>
          </a:p>
          <a:p>
            <a:pPr lvl="1"/>
            <a:r>
              <a:rPr lang="de-DE" smtClean="0">
                <a:solidFill>
                  <a:schemeClr val="accent2"/>
                </a:solidFill>
              </a:rPr>
              <a:t>GenerateSwitchCases( enum )</a:t>
            </a:r>
          </a:p>
          <a:p>
            <a:pPr lvl="1"/>
            <a:r>
              <a:rPr lang="de-DE" smtClean="0">
                <a:solidFill>
                  <a:schemeClr val="accent2"/>
                </a:solidFill>
              </a:rPr>
              <a:t>ClassName()</a:t>
            </a:r>
          </a:p>
          <a:p>
            <a:pPr lvl="1"/>
            <a:r>
              <a:rPr lang="de-DE" smtClean="0">
                <a:solidFill>
                  <a:schemeClr val="accent2"/>
                </a:solidFill>
              </a:rPr>
              <a:t>SimpleTypeName( typeName )</a:t>
            </a:r>
          </a:p>
          <a:p>
            <a:r>
              <a:rPr lang="de-DE" smtClean="0"/>
              <a:t>Leider keine eigenen Funktionen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Snippet-Inhalt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None/>
              <a:tabLst>
                <a:tab pos="358775" algn="l"/>
                <a:tab pos="715963" algn="l"/>
                <a:tab pos="1074738" algn="l"/>
              </a:tabLst>
            </a:pP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&lt;CodeSnippets xmlns="..."&gt;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&lt;CodeSnippet Format="1.0.0"&gt;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&lt;Header&gt;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...Metadaten...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&lt;/Header&gt;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&lt;Snippet&gt;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&lt;Declarations&gt;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	...Textersetzungen...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&lt;/Declarations&gt;</a:t>
            </a:r>
            <a:r>
              <a:rPr lang="de-DE" sz="2400" smtClean="0">
                <a:solidFill>
                  <a:schemeClr val="accent2"/>
                </a:solidFill>
              </a:rPr>
              <a:t/>
            </a:r>
            <a:br>
              <a:rPr lang="de-DE" sz="2400" smtClean="0">
                <a:solidFill>
                  <a:schemeClr val="accent2"/>
                </a:solidFill>
              </a:rPr>
            </a:br>
            <a:r>
              <a:rPr lang="de-DE" sz="2400" smtClean="0">
                <a:solidFill>
                  <a:schemeClr val="accent2"/>
                </a:solidFill>
              </a:rPr>
              <a:t>			&lt;Code Language="..."&gt;</a:t>
            </a:r>
            <a:br>
              <a:rPr lang="de-DE" sz="2400" smtClean="0">
                <a:solidFill>
                  <a:schemeClr val="accent2"/>
                </a:solidFill>
              </a:rPr>
            </a:br>
            <a:r>
              <a:rPr lang="de-DE" sz="2400" smtClean="0">
                <a:solidFill>
                  <a:schemeClr val="accent2"/>
                </a:solidFill>
              </a:rPr>
              <a:t>				</a:t>
            </a:r>
            <a:r>
              <a:rPr lang="de-DE" sz="2400" smtClean="0">
                <a:solidFill>
                  <a:schemeClr val="tx1"/>
                </a:solidFill>
              </a:rPr>
              <a:t>...Inhalt...</a:t>
            </a:r>
            <a:br>
              <a:rPr lang="de-DE" sz="2400" smtClean="0">
                <a:solidFill>
                  <a:schemeClr val="tx1"/>
                </a:solidFill>
              </a:rPr>
            </a:br>
            <a:r>
              <a:rPr lang="de-DE" sz="2400" smtClean="0">
                <a:solidFill>
                  <a:schemeClr val="tx1"/>
                </a:solidFill>
              </a:rPr>
              <a:t>			</a:t>
            </a:r>
            <a:r>
              <a:rPr lang="de-DE" sz="2400" smtClean="0">
                <a:solidFill>
                  <a:schemeClr val="accent2"/>
                </a:solidFill>
              </a:rPr>
              <a:t>&lt;/Code&gt;</a:t>
            </a:r>
            <a:br>
              <a:rPr lang="de-DE" sz="2400" smtClean="0">
                <a:solidFill>
                  <a:schemeClr val="accent2"/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&lt;/Snippet&gt;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&lt;/CodeSnippet&gt;</a:t>
            </a:r>
            <a:endParaRPr lang="de-DE" sz="320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Snippet-Inhalt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358775" algn="l"/>
                <a:tab pos="715963" algn="l"/>
                <a:tab pos="1074738" algn="l"/>
              </a:tabLst>
            </a:pPr>
            <a:r>
              <a:rPr lang="de-DE" smtClean="0">
                <a:solidFill>
                  <a:schemeClr val="accent2"/>
                </a:solidFill>
              </a:rPr>
              <a:t>&lt;Snippet&gt;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</a:t>
            </a:r>
            <a:r>
              <a:rPr lang="de-DE" smtClean="0">
                <a:solidFill>
                  <a:schemeClr val="tx1"/>
                </a:solidFill>
              </a:rPr>
              <a:t>...</a:t>
            </a:r>
            <a:r>
              <a:rPr lang="de-DE" smtClean="0">
                <a:solidFill>
                  <a:schemeClr val="accent2"/>
                </a:solidFill>
              </a:rPr>
              <a:t/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&lt;Code Language="</a:t>
            </a:r>
            <a:r>
              <a:rPr lang="de-DE" smtClean="0">
                <a:solidFill>
                  <a:schemeClr val="tx1"/>
                </a:solidFill>
              </a:rPr>
              <a:t>...Sprache...</a:t>
            </a:r>
            <a:r>
              <a:rPr lang="de-DE" smtClean="0">
                <a:solidFill>
                  <a:schemeClr val="accent2"/>
                </a:solidFill>
              </a:rPr>
              <a:t>"&gt;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</a:t>
            </a:r>
            <a:r>
              <a:rPr lang="de-DE" smtClean="0">
                <a:solidFill>
                  <a:schemeClr val="tx1"/>
                </a:solidFill>
              </a:rPr>
              <a:t>...</a:t>
            </a:r>
            <a:br>
              <a:rPr lang="de-DE" smtClean="0">
                <a:solidFill>
                  <a:schemeClr val="tx1"/>
                </a:solidFill>
              </a:rPr>
            </a:br>
            <a:r>
              <a:rPr lang="de-DE" smtClean="0">
                <a:solidFill>
                  <a:schemeClr val="tx1"/>
                </a:solidFill>
              </a:rPr>
              <a:t>		Statischer Text mit Markierungen für</a:t>
            </a:r>
            <a:br>
              <a:rPr lang="de-DE" smtClean="0">
                <a:solidFill>
                  <a:schemeClr val="tx1"/>
                </a:solidFill>
              </a:rPr>
            </a:br>
            <a:r>
              <a:rPr lang="de-DE" smtClean="0">
                <a:solidFill>
                  <a:schemeClr val="tx1"/>
                </a:solidFill>
              </a:rPr>
              <a:t>		Textersetzungen, z.B. </a:t>
            </a:r>
            <a:r>
              <a:rPr lang="de-DE" smtClean="0">
                <a:solidFill>
                  <a:schemeClr val="accent2"/>
                </a:solidFill>
              </a:rPr>
              <a:t>$beispiel$</a:t>
            </a:r>
            <a:r>
              <a:rPr lang="de-DE" smtClean="0">
                <a:solidFill>
                  <a:schemeClr val="tx1"/>
                </a:solidFill>
              </a:rPr>
              <a:t/>
            </a:r>
            <a:br>
              <a:rPr lang="de-DE" smtClean="0">
                <a:solidFill>
                  <a:schemeClr val="tx1"/>
                </a:solidFill>
              </a:rPr>
            </a:br>
            <a:r>
              <a:rPr lang="de-DE" smtClean="0">
                <a:solidFill>
                  <a:schemeClr val="tx1"/>
                </a:solidFill>
              </a:rPr>
              <a:t/>
            </a:r>
            <a:br>
              <a:rPr lang="de-DE" smtClean="0">
                <a:solidFill>
                  <a:schemeClr val="tx1"/>
                </a:solidFill>
              </a:rPr>
            </a:br>
            <a:r>
              <a:rPr lang="de-DE" smtClean="0">
                <a:solidFill>
                  <a:schemeClr val="tx1"/>
                </a:solidFill>
              </a:rPr>
              <a:t>		Vordefiniert: </a:t>
            </a:r>
            <a:r>
              <a:rPr lang="de-DE" smtClean="0">
                <a:solidFill>
                  <a:schemeClr val="accent2"/>
                </a:solidFill>
              </a:rPr>
              <a:t>$selected$</a:t>
            </a:r>
            <a:r>
              <a:rPr lang="de-DE" smtClean="0">
                <a:solidFill>
                  <a:schemeClr val="tx1"/>
                </a:solidFill>
              </a:rPr>
              <a:t> und </a:t>
            </a:r>
            <a:r>
              <a:rPr lang="de-DE" smtClean="0">
                <a:solidFill>
                  <a:schemeClr val="accent2"/>
                </a:solidFill>
              </a:rPr>
              <a:t>$end$</a:t>
            </a:r>
            <a:r>
              <a:rPr lang="de-DE" smtClean="0">
                <a:solidFill>
                  <a:schemeClr val="tx1"/>
                </a:solidFill>
              </a:rPr>
              <a:t/>
            </a:r>
            <a:br>
              <a:rPr lang="de-DE" smtClean="0">
                <a:solidFill>
                  <a:schemeClr val="tx1"/>
                </a:solidFill>
              </a:rPr>
            </a:br>
            <a:r>
              <a:rPr lang="de-DE" smtClean="0">
                <a:solidFill>
                  <a:schemeClr val="tx1"/>
                </a:solidFill>
              </a:rPr>
              <a:t>		...</a:t>
            </a:r>
            <a:r>
              <a:rPr lang="de-DE" smtClean="0">
                <a:solidFill>
                  <a:schemeClr val="accent2"/>
                </a:solidFill>
              </a:rPr>
              <a:t/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&lt;/Code&gt;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/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/>
            </a:r>
            <a:br>
              <a:rPr lang="de-DE" smtClean="0">
                <a:solidFill>
                  <a:schemeClr val="accent2"/>
                </a:solidFill>
              </a:rPr>
            </a:br>
            <a:endParaRPr lang="de-DE" smtClean="0">
              <a:solidFill>
                <a:schemeClr val="accent2"/>
              </a:solidFill>
            </a:endParaRPr>
          </a:p>
        </p:txBody>
      </p:sp>
      <p:sp>
        <p:nvSpPr>
          <p:cNvPr id="4" name="Abgerundete rechteckige Legende 3"/>
          <p:cNvSpPr/>
          <p:nvPr/>
        </p:nvSpPr>
        <p:spPr>
          <a:xfrm>
            <a:off x="6858016" y="1071546"/>
            <a:ext cx="1357322" cy="1214446"/>
          </a:xfrm>
          <a:prstGeom prst="wedgeRoundRectCallout">
            <a:avLst>
              <a:gd name="adj1" fmla="val -114505"/>
              <a:gd name="adj2" fmla="val 86934"/>
              <a:gd name="adj3" fmla="val 16667"/>
            </a:avLst>
          </a:prstGeom>
          <a:solidFill>
            <a:srgbClr val="F8F8F8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smtClean="0">
                <a:solidFill>
                  <a:schemeClr val="accent2"/>
                </a:solidFill>
              </a:rPr>
              <a:t>VB</a:t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CSharp</a:t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VJSharp</a:t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XML</a:t>
            </a:r>
            <a:endParaRPr lang="de-DE" sz="200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Erstellen eigener Snippets</a:t>
            </a:r>
            <a:endParaRPr lang="de-DE" dirty="0"/>
          </a:p>
        </p:txBody>
      </p:sp>
      <p:sp>
        <p:nvSpPr>
          <p:cNvPr id="17411" name="AutoShape 2"/>
          <p:cNvSpPr>
            <a:spLocks noGrp="1" noChangeAspec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Per XML-/Text-Editor </a:t>
            </a:r>
          </a:p>
          <a:p>
            <a:pPr lvl="1"/>
            <a:r>
              <a:rPr lang="de-DE" dirty="0" smtClean="0"/>
              <a:t>siehe </a:t>
            </a:r>
            <a:r>
              <a:rPr lang="de-DE" dirty="0" smtClean="0">
                <a:hlinkClick r:id="rId2"/>
              </a:rPr>
              <a:t>Code </a:t>
            </a:r>
            <a:r>
              <a:rPr lang="de-DE" dirty="0" err="1" smtClean="0">
                <a:hlinkClick r:id="rId2"/>
              </a:rPr>
              <a:t>Snippets</a:t>
            </a:r>
            <a:r>
              <a:rPr lang="de-DE" dirty="0" smtClean="0">
                <a:hlinkClick r:id="rId2"/>
              </a:rPr>
              <a:t> </a:t>
            </a:r>
            <a:r>
              <a:rPr lang="de-DE" smtClean="0">
                <a:hlinkClick r:id="rId2"/>
              </a:rPr>
              <a:t>Schema Reference</a:t>
            </a:r>
            <a:endParaRPr lang="de-DE" sz="2400" dirty="0" smtClean="0"/>
          </a:p>
          <a:p>
            <a:r>
              <a:rPr lang="de-DE" dirty="0" smtClean="0"/>
              <a:t>Tipp: </a:t>
            </a:r>
            <a:r>
              <a:rPr lang="de-DE" smtClean="0"/>
              <a:t>Das snippet-Snippet</a:t>
            </a:r>
          </a:p>
          <a:p>
            <a:pPr lvl="1"/>
            <a:r>
              <a:rPr lang="de-DE" smtClean="0"/>
              <a:t>Im XML-Editor: </a:t>
            </a:r>
            <a:r>
              <a:rPr lang="de-DE" b="1" smtClean="0"/>
              <a:t>Ctrl-K, X</a:t>
            </a:r>
          </a:p>
          <a:p>
            <a:pPr lvl="1"/>
            <a:endParaRPr lang="de-DE" dirty="0" smtClean="0"/>
          </a:p>
          <a:p>
            <a:pPr lvl="1"/>
            <a:endParaRPr lang="de-DE" sz="2000" dirty="0" smtClean="0"/>
          </a:p>
          <a:p>
            <a:pPr>
              <a:buFontTx/>
              <a:buNone/>
            </a:pPr>
            <a:endParaRPr lang="de-DE" sz="2400" dirty="0" smtClean="0"/>
          </a:p>
          <a:p>
            <a:pPr>
              <a:buFontTx/>
              <a:buNone/>
            </a:pPr>
            <a:endParaRPr lang="de-DE" sz="2400" dirty="0" smtClean="0"/>
          </a:p>
          <a:p>
            <a:endParaRPr lang="de-DE" sz="2400" dirty="0" smtClean="0"/>
          </a:p>
          <a:p>
            <a:endParaRPr lang="en-US" sz="24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50392" y="4357694"/>
            <a:ext cx="6250764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Installation</a:t>
            </a:r>
            <a:endParaRPr lang="de-DE" dirty="0"/>
          </a:p>
        </p:txBody>
      </p:sp>
      <p:sp>
        <p:nvSpPr>
          <p:cNvPr id="18434" name="AutoShape 2"/>
          <p:cNvSpPr>
            <a:spLocks noGrp="1" noChangeAspec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Code </a:t>
            </a:r>
            <a:r>
              <a:rPr lang="de-DE" dirty="0" err="1" smtClean="0"/>
              <a:t>Snippets</a:t>
            </a:r>
            <a:r>
              <a:rPr lang="de-DE" dirty="0" smtClean="0"/>
              <a:t> Manager (im Tools-Menü) </a:t>
            </a:r>
          </a:p>
          <a:p>
            <a:pPr lvl="1"/>
            <a:r>
              <a:rPr lang="de-DE" smtClean="0"/>
              <a:t>Verwendung Geschmacksache</a:t>
            </a:r>
          </a:p>
          <a:p>
            <a:pPr lvl="1">
              <a:buNone/>
            </a:pPr>
            <a:endParaRPr lang="de-DE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786058"/>
            <a:ext cx="5214974" cy="3987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Installation / </a:t>
            </a:r>
            <a:r>
              <a:rPr lang="de-DE" dirty="0" err="1" smtClean="0"/>
              <a:t>Deployment</a:t>
            </a:r>
            <a:endParaRPr lang="de-DE" dirty="0"/>
          </a:p>
        </p:txBody>
      </p:sp>
      <p:sp>
        <p:nvSpPr>
          <p:cNvPr id="18434" name="AutoShape 2"/>
          <p:cNvSpPr>
            <a:spLocks noGrp="1" noChangeAspec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Manuell: .</a:t>
            </a:r>
            <a:r>
              <a:rPr lang="de-DE" dirty="0" err="1" smtClean="0"/>
              <a:t>snippet</a:t>
            </a:r>
            <a:r>
              <a:rPr lang="de-DE" dirty="0" smtClean="0"/>
              <a:t> Datei kopieren</a:t>
            </a:r>
          </a:p>
          <a:p>
            <a:pPr lvl="1"/>
            <a:r>
              <a:rPr lang="de-DE" dirty="0" err="1" smtClean="0">
                <a:solidFill>
                  <a:schemeClr val="accent2"/>
                </a:solidFill>
              </a:rPr>
              <a:t>My</a:t>
            </a:r>
            <a:r>
              <a:rPr lang="de-DE" dirty="0" smtClean="0">
                <a:solidFill>
                  <a:schemeClr val="accent2"/>
                </a:solidFill>
              </a:rPr>
              <a:t> </a:t>
            </a:r>
            <a:r>
              <a:rPr lang="de-DE" dirty="0" err="1" smtClean="0">
                <a:solidFill>
                  <a:schemeClr val="accent2"/>
                </a:solidFill>
              </a:rPr>
              <a:t>Documents</a:t>
            </a:r>
            <a:r>
              <a:rPr lang="de-DE" dirty="0" smtClean="0">
                <a:solidFill>
                  <a:schemeClr val="accent2"/>
                </a:solidFill>
              </a:rPr>
              <a:t>\</a:t>
            </a:r>
            <a:r>
              <a:rPr lang="en-US" dirty="0" smtClean="0">
                <a:solidFill>
                  <a:schemeClr val="accent2"/>
                </a:solidFill>
              </a:rPr>
              <a:t>Visual Studio 2005\Code Snippets\Visual C#\My Code Snippets</a:t>
            </a:r>
            <a:endParaRPr lang="de-DE" dirty="0" smtClean="0"/>
          </a:p>
          <a:p>
            <a:pPr lvl="1"/>
            <a:r>
              <a:rPr lang="de-DE" dirty="0" smtClean="0"/>
              <a:t>Code </a:t>
            </a:r>
            <a:r>
              <a:rPr lang="de-DE" dirty="0" err="1" smtClean="0"/>
              <a:t>Snippets</a:t>
            </a:r>
            <a:r>
              <a:rPr lang="de-DE" dirty="0" smtClean="0"/>
              <a:t> werden automatisch erkannt</a:t>
            </a:r>
          </a:p>
          <a:p>
            <a:pPr lvl="2"/>
            <a:r>
              <a:rPr lang="de-DE" dirty="0" smtClean="0"/>
              <a:t>Möglich: Dort Bearbeiten und direkt Ausprobieren</a:t>
            </a:r>
          </a:p>
          <a:p>
            <a:pPr lvl="1"/>
            <a:r>
              <a:rPr lang="de-DE" dirty="0" smtClean="0"/>
              <a:t>Für eigene </a:t>
            </a:r>
            <a:r>
              <a:rPr lang="de-DE" dirty="0" err="1" smtClean="0"/>
              <a:t>Snippets</a:t>
            </a:r>
            <a:r>
              <a:rPr lang="de-DE" dirty="0" smtClean="0"/>
              <a:t> vollkommen </a:t>
            </a:r>
            <a:r>
              <a:rPr lang="de-DE" dirty="0" smtClean="0"/>
              <a:t>OK</a:t>
            </a:r>
          </a:p>
          <a:p>
            <a:r>
              <a:rPr lang="de-DE" dirty="0" smtClean="0"/>
              <a:t>"</a:t>
            </a:r>
            <a:r>
              <a:rPr lang="de-DE" dirty="0" err="1" smtClean="0"/>
              <a:t>Deluxe</a:t>
            </a:r>
            <a:r>
              <a:rPr lang="de-DE" dirty="0" smtClean="0"/>
              <a:t>": Installation per MSI</a:t>
            </a:r>
          </a:p>
          <a:p>
            <a:pPr lvl="1"/>
            <a:r>
              <a:rPr lang="de-DE" dirty="0" err="1" smtClean="0"/>
              <a:t>My</a:t>
            </a:r>
            <a:r>
              <a:rPr lang="de-DE" dirty="0" smtClean="0"/>
              <a:t> </a:t>
            </a:r>
            <a:r>
              <a:rPr lang="de-DE" dirty="0" err="1" smtClean="0"/>
              <a:t>Documents</a:t>
            </a:r>
            <a:r>
              <a:rPr lang="de-DE" dirty="0" smtClean="0"/>
              <a:t> in MSI verfügbar</a:t>
            </a:r>
          </a:p>
          <a:p>
            <a:pPr lvl="1"/>
            <a:r>
              <a:rPr lang="de-DE" dirty="0" smtClean="0"/>
              <a:t>Rest fest kodieren</a:t>
            </a: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Code Snippets</a:t>
            </a:r>
            <a:endParaRPr lang="de-DE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Wiederverwendbare Textblöcke</a:t>
            </a:r>
          </a:p>
          <a:p>
            <a:pPr lvl="1"/>
            <a:r>
              <a:rPr lang="de-DE" dirty="0" smtClean="0"/>
              <a:t>Code / Code-Fragmente</a:t>
            </a:r>
            <a:endParaRPr lang="de-DE" dirty="0" smtClean="0"/>
          </a:p>
          <a:p>
            <a:pPr lvl="1"/>
            <a:r>
              <a:rPr lang="de-DE" dirty="0" smtClean="0"/>
              <a:t>Kommentare</a:t>
            </a:r>
          </a:p>
          <a:p>
            <a:pPr lvl="1"/>
            <a:r>
              <a:rPr lang="de-DE" dirty="0" smtClean="0"/>
              <a:t>Sonstige Texte</a:t>
            </a:r>
            <a:endParaRPr lang="de-DE" dirty="0" smtClean="0"/>
          </a:p>
          <a:p>
            <a:r>
              <a:rPr lang="de-DE" dirty="0" smtClean="0"/>
              <a:t>Statischer Text + Platzhalter</a:t>
            </a:r>
          </a:p>
          <a:p>
            <a:pPr lvl="1"/>
            <a:r>
              <a:rPr lang="de-DE" dirty="0" smtClean="0"/>
              <a:t>Pro </a:t>
            </a:r>
            <a:r>
              <a:rPr lang="de-DE" dirty="0" err="1" smtClean="0"/>
              <a:t>Snippet</a:t>
            </a:r>
            <a:r>
              <a:rPr lang="de-DE" dirty="0" smtClean="0"/>
              <a:t> mehrere </a:t>
            </a:r>
            <a:r>
              <a:rPr lang="de-DE" dirty="0" smtClean="0"/>
              <a:t>Platzhalter</a:t>
            </a:r>
          </a:p>
          <a:p>
            <a:pPr lvl="1"/>
            <a:r>
              <a:rPr lang="de-DE" dirty="0" smtClean="0"/>
              <a:t>Jeder Platzhalter mehrfach verwendbar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Installation / </a:t>
            </a:r>
            <a:r>
              <a:rPr lang="de-DE" dirty="0" err="1" smtClean="0"/>
              <a:t>Deployment</a:t>
            </a:r>
            <a:endParaRPr lang="de-DE" dirty="0"/>
          </a:p>
        </p:txBody>
      </p:sp>
      <p:sp>
        <p:nvSpPr>
          <p:cNvPr id="18434" name="AutoShape 2"/>
          <p:cNvSpPr>
            <a:spLocks noGrp="1" noChangeAspec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Visual Studio Installer</a:t>
            </a:r>
          </a:p>
          <a:p>
            <a:pPr lvl="1"/>
            <a:r>
              <a:rPr lang="de-DE" dirty="0" smtClean="0">
                <a:hlinkClick r:id="rId3"/>
              </a:rPr>
              <a:t>http://msdn2.microsoft.com/en-us/library/ms242311(VS.80).aspx</a:t>
            </a:r>
            <a:endParaRPr lang="de-DE" sz="2000" dirty="0" smtClean="0"/>
          </a:p>
          <a:p>
            <a:r>
              <a:rPr lang="de-DE" b="1" dirty="0" smtClean="0"/>
              <a:t>ZIP</a:t>
            </a:r>
            <a:r>
              <a:rPr lang="de-DE" dirty="0" smtClean="0"/>
              <a:t>-Datei (Dateiendung </a:t>
            </a:r>
            <a:r>
              <a:rPr lang="de-DE" b="1" dirty="0" smtClean="0"/>
              <a:t>.</a:t>
            </a:r>
            <a:r>
              <a:rPr lang="de-DE" b="1" dirty="0" err="1" smtClean="0"/>
              <a:t>vsi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Metadaten in </a:t>
            </a:r>
            <a:r>
              <a:rPr lang="de-DE" b="1" dirty="0" smtClean="0"/>
              <a:t>XML</a:t>
            </a:r>
            <a:r>
              <a:rPr lang="de-DE" dirty="0" smtClean="0"/>
              <a:t>-Datei</a:t>
            </a:r>
          </a:p>
          <a:p>
            <a:pPr lvl="2"/>
            <a:r>
              <a:rPr lang="de-DE" dirty="0" smtClean="0"/>
              <a:t>Dateiendung </a:t>
            </a:r>
            <a:r>
              <a:rPr lang="de-DE" b="1" dirty="0" smtClean="0"/>
              <a:t>.</a:t>
            </a:r>
            <a:r>
              <a:rPr lang="de-DE" b="1" dirty="0" err="1" smtClean="0"/>
              <a:t>vscontent</a:t>
            </a:r>
            <a:endParaRPr lang="de-DE" b="1" dirty="0" smtClean="0"/>
          </a:p>
          <a:p>
            <a:pPr lvl="2"/>
            <a:r>
              <a:rPr lang="de-DE" dirty="0" smtClean="0"/>
              <a:t>Inhaltstyp "Code </a:t>
            </a:r>
            <a:r>
              <a:rPr lang="de-DE" dirty="0" err="1" smtClean="0"/>
              <a:t>Snippet</a:t>
            </a:r>
            <a:r>
              <a:rPr lang="de-DE" dirty="0" smtClean="0"/>
              <a:t>"</a:t>
            </a:r>
          </a:p>
          <a:p>
            <a:pPr lvl="1"/>
            <a:r>
              <a:rPr lang="de-DE" dirty="0" err="1" smtClean="0"/>
              <a:t>Snippet</a:t>
            </a:r>
            <a:r>
              <a:rPr lang="de-DE" dirty="0" smtClean="0"/>
              <a:t>-Datei(en)</a:t>
            </a:r>
          </a:p>
          <a:p>
            <a:endParaRPr lang="de-DE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Visual Studio Installer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571612"/>
            <a:ext cx="8964612" cy="5214950"/>
          </a:xfrm>
        </p:spPr>
        <p:txBody>
          <a:bodyPr/>
          <a:lstStyle/>
          <a:p>
            <a:pPr marL="355600" indent="-355600">
              <a:tabLst>
                <a:tab pos="355600" algn="l"/>
                <a:tab pos="711200" algn="l"/>
                <a:tab pos="1084263" algn="l"/>
              </a:tabLst>
            </a:pPr>
            <a:r>
              <a:rPr lang="de-DE" dirty="0" smtClean="0"/>
              <a:t>.</a:t>
            </a:r>
            <a:r>
              <a:rPr lang="de-DE" dirty="0" err="1" smtClean="0"/>
              <a:t>vscontent</a:t>
            </a:r>
            <a:r>
              <a:rPr lang="de-DE" dirty="0" smtClean="0"/>
              <a:t>-Datei</a:t>
            </a:r>
          </a:p>
          <a:p>
            <a:pPr marL="0" indent="0">
              <a:buNone/>
              <a:tabLst>
                <a:tab pos="355600" algn="l"/>
                <a:tab pos="711200" algn="l"/>
                <a:tab pos="1084263" algn="l"/>
              </a:tabLst>
            </a:pPr>
            <a:r>
              <a:rPr lang="de-DE" sz="2000" dirty="0" smtClean="0"/>
              <a:t>&lt;</a:t>
            </a:r>
            <a:r>
              <a:rPr lang="de-DE" sz="2000" dirty="0" err="1" smtClean="0"/>
              <a:t>VSContent</a:t>
            </a:r>
            <a:r>
              <a:rPr lang="de-DE" sz="2000" dirty="0" smtClean="0"/>
              <a:t> </a:t>
            </a:r>
            <a:r>
              <a:rPr lang="de-DE" sz="2000" dirty="0" err="1" smtClean="0"/>
              <a:t>xmlns</a:t>
            </a:r>
            <a:r>
              <a:rPr lang="de-DE" sz="2000" dirty="0" smtClean="0"/>
              <a:t>="</a:t>
            </a:r>
            <a:r>
              <a:rPr lang="de-DE" sz="1800" dirty="0" smtClean="0"/>
              <a:t>http://schemas.microsoft.com/developer/vscontent/2005</a:t>
            </a:r>
            <a:r>
              <a:rPr lang="de-DE" sz="2000" dirty="0" smtClean="0"/>
              <a:t>"&gt;</a:t>
            </a:r>
            <a:br>
              <a:rPr lang="de-DE" sz="2000" dirty="0" smtClean="0"/>
            </a:br>
            <a:r>
              <a:rPr lang="de-DE" sz="2000" dirty="0" smtClean="0"/>
              <a:t>	&lt;</a:t>
            </a:r>
            <a:r>
              <a:rPr lang="de-DE" sz="2000" dirty="0" smtClean="0"/>
              <a:t>Content</a:t>
            </a:r>
            <a:r>
              <a:rPr lang="de-DE" sz="2000" dirty="0" smtClean="0"/>
              <a:t>&gt;</a:t>
            </a:r>
            <a:br>
              <a:rPr lang="de-DE" sz="2000" dirty="0" smtClean="0"/>
            </a:br>
            <a:r>
              <a:rPr lang="de-DE" sz="2000" dirty="0" smtClean="0"/>
              <a:t>		&lt;</a:t>
            </a:r>
            <a:r>
              <a:rPr lang="de-DE" sz="2000" dirty="0" err="1" smtClean="0"/>
              <a:t>FileName</a:t>
            </a:r>
            <a:r>
              <a:rPr lang="de-DE" sz="2000" dirty="0" smtClean="0"/>
              <a:t>&gt;</a:t>
            </a:r>
            <a:r>
              <a:rPr lang="de-DE" sz="2000" dirty="0" err="1" smtClean="0"/>
              <a:t>HelloWorld.snippet</a:t>
            </a:r>
            <a:r>
              <a:rPr lang="de-DE" sz="2000" dirty="0" smtClean="0"/>
              <a:t>&lt;/</a:t>
            </a:r>
            <a:r>
              <a:rPr lang="de-DE" sz="2000" dirty="0" err="1" smtClean="0"/>
              <a:t>FileName</a:t>
            </a:r>
            <a:r>
              <a:rPr lang="de-DE" sz="2000" dirty="0" smtClean="0"/>
              <a:t>&gt;</a:t>
            </a:r>
            <a:br>
              <a:rPr lang="de-DE" sz="2000" dirty="0" smtClean="0"/>
            </a:br>
            <a:r>
              <a:rPr lang="de-DE" sz="2000" dirty="0" smtClean="0"/>
              <a:t>			&lt;</a:t>
            </a:r>
            <a:r>
              <a:rPr lang="de-DE" sz="2000" dirty="0" smtClean="0"/>
              <a:t>DisplayName&gt;"</a:t>
            </a:r>
            <a:r>
              <a:rPr lang="de-DE" sz="2000" dirty="0" err="1" smtClean="0"/>
              <a:t>Hello</a:t>
            </a:r>
            <a:r>
              <a:rPr lang="de-DE" sz="2000" dirty="0" smtClean="0"/>
              <a:t> World" Demo </a:t>
            </a:r>
            <a:r>
              <a:rPr lang="de-DE" sz="2000" dirty="0" err="1" smtClean="0"/>
              <a:t>Snippet</a:t>
            </a:r>
            <a:r>
              <a:rPr lang="de-DE" sz="2000" dirty="0" smtClean="0"/>
              <a:t>&lt;/DisplayName</a:t>
            </a:r>
            <a:r>
              <a:rPr lang="de-DE" sz="2000" dirty="0" smtClean="0"/>
              <a:t>&gt;</a:t>
            </a:r>
            <a:br>
              <a:rPr lang="de-DE" sz="2000" dirty="0" smtClean="0"/>
            </a:br>
            <a:r>
              <a:rPr lang="de-DE" sz="2000" dirty="0" smtClean="0"/>
              <a:t>			&lt;</a:t>
            </a:r>
            <a:r>
              <a:rPr lang="de-DE" sz="2000" dirty="0" smtClean="0"/>
              <a:t>Description&gt;</a:t>
            </a:r>
            <a:r>
              <a:rPr lang="de-DE" sz="1800" dirty="0" smtClean="0"/>
              <a:t>Generates a </a:t>
            </a:r>
            <a:r>
              <a:rPr lang="de-DE" sz="1800" dirty="0" err="1" smtClean="0"/>
              <a:t>comment</a:t>
            </a:r>
            <a:r>
              <a:rPr lang="de-DE" sz="1800" dirty="0" smtClean="0"/>
              <a:t> </a:t>
            </a:r>
            <a:r>
              <a:rPr lang="de-DE" sz="1800" dirty="0" err="1" smtClean="0"/>
              <a:t>saying</a:t>
            </a:r>
            <a:r>
              <a:rPr lang="de-DE" sz="1800" dirty="0" smtClean="0"/>
              <a:t> "</a:t>
            </a:r>
            <a:r>
              <a:rPr lang="de-DE" sz="1800" dirty="0" err="1" smtClean="0"/>
              <a:t>Hello</a:t>
            </a:r>
            <a:r>
              <a:rPr lang="de-DE" sz="1800" dirty="0" smtClean="0"/>
              <a:t> World"</a:t>
            </a:r>
            <a:r>
              <a:rPr lang="de-DE" sz="2000" dirty="0" smtClean="0"/>
              <a:t>&lt;/Description</a:t>
            </a:r>
            <a:r>
              <a:rPr lang="de-DE" sz="2000" dirty="0" smtClean="0"/>
              <a:t>&gt;</a:t>
            </a:r>
            <a:br>
              <a:rPr lang="de-DE" sz="2000" dirty="0" smtClean="0"/>
            </a:br>
            <a:r>
              <a:rPr lang="de-DE" sz="2000" dirty="0" smtClean="0"/>
              <a:t>			&lt;</a:t>
            </a:r>
            <a:r>
              <a:rPr lang="de-DE" sz="2000" dirty="0" err="1" smtClean="0"/>
              <a:t>FileContentType</a:t>
            </a:r>
            <a:r>
              <a:rPr lang="de-DE" sz="2000" dirty="0" smtClean="0"/>
              <a:t>&gt;Code </a:t>
            </a:r>
            <a:r>
              <a:rPr lang="de-DE" sz="2000" dirty="0" err="1" smtClean="0"/>
              <a:t>Snippet</a:t>
            </a:r>
            <a:r>
              <a:rPr lang="de-DE" sz="2000" dirty="0" smtClean="0"/>
              <a:t>&lt;/</a:t>
            </a:r>
            <a:r>
              <a:rPr lang="de-DE" sz="2000" dirty="0" err="1" smtClean="0"/>
              <a:t>FileContentType</a:t>
            </a:r>
            <a:r>
              <a:rPr lang="de-DE" sz="2000" dirty="0" smtClean="0"/>
              <a:t>&gt;</a:t>
            </a:r>
            <a:br>
              <a:rPr lang="de-DE" sz="2000" dirty="0" smtClean="0"/>
            </a:br>
            <a:r>
              <a:rPr lang="de-DE" sz="2000" dirty="0" smtClean="0"/>
              <a:t>			&lt;</a:t>
            </a:r>
            <a:r>
              <a:rPr lang="de-DE" sz="2000" dirty="0" err="1" smtClean="0"/>
              <a:t>ContentVersion</a:t>
            </a:r>
            <a:r>
              <a:rPr lang="de-DE" sz="2000" dirty="0" smtClean="0"/>
              <a:t>&gt;1.0&lt;/</a:t>
            </a:r>
            <a:r>
              <a:rPr lang="de-DE" sz="2000" dirty="0" err="1" smtClean="0"/>
              <a:t>ContentVersion</a:t>
            </a:r>
            <a:r>
              <a:rPr lang="de-DE" sz="2000" dirty="0" smtClean="0"/>
              <a:t>&gt;</a:t>
            </a:r>
            <a:br>
              <a:rPr lang="de-DE" sz="2000" dirty="0" smtClean="0"/>
            </a:br>
            <a:r>
              <a:rPr lang="de-DE" sz="2000" dirty="0" smtClean="0"/>
              <a:t>			&lt;</a:t>
            </a:r>
            <a:r>
              <a:rPr lang="de-DE" sz="2000" dirty="0" smtClean="0"/>
              <a:t>Attributes</a:t>
            </a:r>
            <a:r>
              <a:rPr lang="de-DE" sz="2000" dirty="0" smtClean="0"/>
              <a:t>&gt;</a:t>
            </a:r>
            <a:br>
              <a:rPr lang="de-DE" sz="2000" dirty="0" smtClean="0"/>
            </a:br>
            <a:r>
              <a:rPr lang="de-DE" sz="2000" dirty="0" smtClean="0"/>
              <a:t>				&lt;</a:t>
            </a:r>
            <a:r>
              <a:rPr lang="de-DE" sz="2000" dirty="0" smtClean="0"/>
              <a:t>Attribute </a:t>
            </a:r>
            <a:r>
              <a:rPr lang="de-DE" sz="2000" dirty="0" err="1" smtClean="0"/>
              <a:t>name</a:t>
            </a:r>
            <a:r>
              <a:rPr lang="de-DE" sz="2000" dirty="0" smtClean="0"/>
              <a:t>="lang" </a:t>
            </a:r>
            <a:r>
              <a:rPr lang="de-DE" sz="2000" dirty="0" err="1" smtClean="0"/>
              <a:t>value</a:t>
            </a:r>
            <a:r>
              <a:rPr lang="de-DE" sz="2000" dirty="0" smtClean="0"/>
              <a:t>="</a:t>
            </a:r>
            <a:r>
              <a:rPr lang="de-DE" sz="2000" dirty="0" err="1" smtClean="0"/>
              <a:t>csharp</a:t>
            </a:r>
            <a:r>
              <a:rPr lang="de-DE" sz="2000" dirty="0" smtClean="0"/>
              <a:t>"/&gt;</a:t>
            </a:r>
            <a:br>
              <a:rPr lang="de-DE" sz="2000" dirty="0" smtClean="0"/>
            </a:br>
            <a:r>
              <a:rPr lang="de-DE" sz="2000" dirty="0" smtClean="0"/>
              <a:t>			&lt;/</a:t>
            </a:r>
            <a:r>
              <a:rPr lang="de-DE" sz="2000" dirty="0" smtClean="0"/>
              <a:t>Attributes</a:t>
            </a:r>
            <a:r>
              <a:rPr lang="de-DE" sz="2000" dirty="0" smtClean="0"/>
              <a:t>&gt;</a:t>
            </a:r>
            <a:br>
              <a:rPr lang="de-DE" sz="2000" dirty="0" smtClean="0"/>
            </a:br>
            <a:r>
              <a:rPr lang="de-DE" sz="2000" dirty="0" smtClean="0"/>
              <a:t>	&lt;/Content&gt;</a:t>
            </a:r>
            <a:br>
              <a:rPr lang="de-DE" sz="2000" dirty="0" smtClean="0"/>
            </a:br>
            <a:r>
              <a:rPr lang="de-DE" sz="2000" dirty="0" smtClean="0"/>
              <a:t>&lt;/</a:t>
            </a:r>
            <a:r>
              <a:rPr lang="de-DE" sz="2000" dirty="0" err="1" smtClean="0"/>
              <a:t>VSContent</a:t>
            </a:r>
            <a:r>
              <a:rPr lang="de-DE" sz="2000" dirty="0" smtClean="0"/>
              <a:t>&gt;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Zusammenfassung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Code Snippets nützlich zum schnellen Einfügen von (kurzen) Textschnippseln</a:t>
            </a:r>
          </a:p>
          <a:p>
            <a:r>
              <a:rPr lang="de-DE" smtClean="0"/>
              <a:t>Allerdings</a:t>
            </a:r>
          </a:p>
          <a:p>
            <a:pPr lvl="1"/>
            <a:r>
              <a:rPr lang="de-DE" smtClean="0"/>
              <a:t>Kein eigener Code für Funktionen</a:t>
            </a:r>
          </a:p>
          <a:p>
            <a:pPr lvl="1"/>
            <a:r>
              <a:rPr lang="de-DE" smtClean="0"/>
              <a:t>Snippets arbeiten nicht kontextabhängig!</a:t>
            </a:r>
          </a:p>
          <a:p>
            <a:pPr lvl="2"/>
            <a:r>
              <a:rPr lang="de-DE" smtClean="0"/>
              <a:t>Drittanbieter besser, z.B.CodeRush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Fertige Code </a:t>
            </a:r>
            <a:r>
              <a:rPr lang="de-DE" dirty="0" err="1" smtClean="0"/>
              <a:t>Snippets</a:t>
            </a:r>
            <a:endParaRPr lang="de-DE" dirty="0"/>
          </a:p>
        </p:txBody>
      </p:sp>
      <p:sp>
        <p:nvSpPr>
          <p:cNvPr id="18435" name="AutoShape 2"/>
          <p:cNvSpPr>
            <a:spLocks noGrp="1" noChangeAspec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GotCodeSnippets.net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1600" dirty="0" smtClean="0"/>
              <a:t>(</a:t>
            </a:r>
            <a:r>
              <a:rPr lang="en-US" sz="1600" dirty="0" smtClean="0">
                <a:hlinkClick r:id="rId2"/>
              </a:rPr>
              <a:t>http://www.gotcodesnippets.com/default.aspx</a:t>
            </a:r>
            <a:r>
              <a:rPr lang="en-US" sz="1600" dirty="0" smtClean="0"/>
              <a:t>)</a:t>
            </a:r>
          </a:p>
          <a:p>
            <a:r>
              <a:rPr lang="nl-NL" smtClean="0"/>
              <a:t>Visual </a:t>
            </a:r>
            <a:r>
              <a:rPr lang="nl-NL" dirty="0" smtClean="0"/>
              <a:t>Studio 2005 Code Snippets – Microsoft</a:t>
            </a:r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1600" dirty="0" smtClean="0"/>
              <a:t>(</a:t>
            </a:r>
            <a:r>
              <a:rPr lang="en-US" sz="1600" dirty="0" smtClean="0">
                <a:hlinkClick r:id="rId3"/>
              </a:rPr>
              <a:t>http://msdn.microsoft.com/vstudio/downloads/codesnippets/default.aspx</a:t>
            </a:r>
            <a:r>
              <a:rPr lang="en-US" sz="1600" dirty="0" smtClean="0"/>
              <a:t>)</a:t>
            </a:r>
          </a:p>
          <a:p>
            <a:r>
              <a:rPr lang="de-DE" smtClean="0"/>
              <a:t>Roland </a:t>
            </a:r>
            <a:r>
              <a:rPr lang="de-DE" dirty="0" smtClean="0"/>
              <a:t>Weigelt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1600" dirty="0" smtClean="0"/>
              <a:t>(</a:t>
            </a:r>
            <a:r>
              <a:rPr lang="de-DE" sz="1600" dirty="0" smtClean="0">
                <a:hlinkClick r:id="rId4"/>
              </a:rPr>
              <a:t>http://weblogs.asp.net/rweigelt/category/10077.aspx</a:t>
            </a:r>
            <a:r>
              <a:rPr lang="de-DE" sz="1600" dirty="0" smtClean="0"/>
              <a:t>)</a:t>
            </a:r>
          </a:p>
          <a:p>
            <a:pPr lvl="0"/>
            <a:r>
              <a:rPr lang="de-DE" smtClean="0"/>
              <a:t>Jens </a:t>
            </a:r>
            <a:r>
              <a:rPr lang="de-DE" dirty="0" smtClean="0"/>
              <a:t>Schaller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1600" dirty="0" smtClean="0"/>
              <a:t>(</a:t>
            </a:r>
            <a:r>
              <a:rPr lang="de-DE" sz="1600" dirty="0" smtClean="0">
                <a:hlinkClick r:id="rId5"/>
              </a:rPr>
              <a:t>http://jens-schaller.de/blog/category/vs_2005/index.htm</a:t>
            </a:r>
            <a:r>
              <a:rPr lang="de-DE" sz="1600" dirty="0" smtClean="0"/>
              <a:t>) </a:t>
            </a:r>
            <a:endParaRPr lang="en-US" sz="1600" dirty="0" smtClean="0"/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Ressourcen</a:t>
            </a:r>
            <a:endParaRPr lang="de-DE" dirty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Code Snippets - the </a:t>
            </a:r>
            <a:r>
              <a:rPr lang="en-US" smtClean="0"/>
              <a:t>whole enchilada</a:t>
            </a:r>
          </a:p>
          <a:p>
            <a:pPr marL="715963" lvl="1" indent="-357188">
              <a:buNone/>
            </a:pPr>
            <a:r>
              <a:rPr lang="de-DE" sz="1600" smtClean="0"/>
              <a:t>(</a:t>
            </a:r>
            <a:r>
              <a:rPr lang="en-US" sz="1600" smtClean="0">
                <a:hlinkClick r:id="rId2"/>
              </a:rPr>
              <a:t>http://jens-schaller.de/articles/code-snippets-the-whole-enchilada/index.htm</a:t>
            </a:r>
            <a:r>
              <a:rPr lang="en-US" sz="1600" smtClean="0"/>
              <a:t>)</a:t>
            </a:r>
            <a:endParaRPr lang="en-US" sz="1600" dirty="0" smtClean="0"/>
          </a:p>
          <a:p>
            <a:r>
              <a:rPr lang="en-US" smtClean="0"/>
              <a:t>Code Snippets revisited</a:t>
            </a:r>
          </a:p>
          <a:p>
            <a:pPr marL="715963" lvl="1" indent="-357188">
              <a:buNone/>
            </a:pPr>
            <a:r>
              <a:rPr lang="en-US" sz="1600" smtClean="0"/>
              <a:t>(</a:t>
            </a:r>
            <a:r>
              <a:rPr lang="en-US" sz="1600" smtClean="0">
                <a:hlinkClick r:id="rId3"/>
              </a:rPr>
              <a:t>http</a:t>
            </a:r>
            <a:r>
              <a:rPr lang="en-US" sz="1600" dirty="0" smtClean="0">
                <a:hlinkClick r:id="rId3"/>
              </a:rPr>
              <a:t>://jens-schaller.de/articles/code-snippets-revisited/index.htm</a:t>
            </a:r>
            <a:r>
              <a:rPr lang="en-US" sz="1600" dirty="0" smtClean="0"/>
              <a:t>) </a:t>
            </a:r>
          </a:p>
          <a:p>
            <a:r>
              <a:rPr lang="en-US" smtClean="0"/>
              <a:t>Investigating </a:t>
            </a:r>
            <a:r>
              <a:rPr lang="en-US" dirty="0" smtClean="0"/>
              <a:t>Code </a:t>
            </a:r>
            <a:r>
              <a:rPr lang="en-US" smtClean="0"/>
              <a:t>Snippet Technology</a:t>
            </a:r>
          </a:p>
          <a:p>
            <a:pPr marL="715963" lvl="1" indent="-357188">
              <a:buNone/>
            </a:pPr>
            <a:r>
              <a:rPr lang="en-US" sz="1600" smtClean="0"/>
              <a:t>(</a:t>
            </a:r>
            <a:r>
              <a:rPr lang="en-US" sz="1600" smtClean="0">
                <a:solidFill>
                  <a:srgbClr val="0000FF"/>
                </a:solidFill>
                <a:hlinkClick r:id="rId4"/>
              </a:rPr>
              <a:t>http://msdn.microsoft.com/library/default.asp?url=/library/en-us/dnvs05/html/codesnippets.asp</a:t>
            </a:r>
            <a:r>
              <a:rPr lang="en-US" sz="1600" smtClean="0"/>
              <a:t>)</a:t>
            </a:r>
          </a:p>
          <a:p>
            <a:r>
              <a:rPr lang="en-US" smtClean="0"/>
              <a:t>Code </a:t>
            </a:r>
            <a:r>
              <a:rPr lang="en-US" dirty="0" smtClean="0"/>
              <a:t>Snippets </a:t>
            </a:r>
            <a:r>
              <a:rPr lang="en-US" smtClean="0"/>
              <a:t>Schema Reference</a:t>
            </a:r>
          </a:p>
          <a:p>
            <a:pPr marL="715963" lvl="1" indent="-357188">
              <a:buNone/>
            </a:pPr>
            <a:r>
              <a:rPr lang="en-US" sz="1600" smtClean="0"/>
              <a:t>(</a:t>
            </a:r>
            <a:r>
              <a:rPr lang="en-US" sz="1600" smtClean="0">
                <a:hlinkClick r:id="rId5"/>
              </a:rPr>
              <a:t>http</a:t>
            </a:r>
            <a:r>
              <a:rPr lang="en-US" sz="1600" dirty="0" smtClean="0">
                <a:hlinkClick r:id="rId5"/>
              </a:rPr>
              <a:t>://msdn2.microsoft.com/en-us/library/ms171418%28en-us,vs.80%29.aspx</a:t>
            </a:r>
            <a:r>
              <a:rPr lang="en-US" sz="1600" dirty="0" smtClean="0"/>
              <a:t>)</a:t>
            </a:r>
          </a:p>
          <a:p>
            <a:endParaRPr lang="de-DE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Fragen?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Code Snippets</a:t>
            </a:r>
            <a:endParaRPr lang="de-DE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Einfügen über...</a:t>
            </a:r>
          </a:p>
          <a:p>
            <a:pPr lvl="1"/>
            <a:r>
              <a:rPr lang="de-DE" smtClean="0"/>
              <a:t>Kurzname, </a:t>
            </a:r>
            <a:r>
              <a:rPr lang="de-DE" b="1" smtClean="0"/>
              <a:t>Tab</a:t>
            </a:r>
            <a:r>
              <a:rPr lang="de-DE" smtClean="0"/>
              <a:t>, </a:t>
            </a:r>
            <a:r>
              <a:rPr lang="de-DE" b="1" smtClean="0"/>
              <a:t>Tab</a:t>
            </a:r>
            <a:endParaRPr lang="de-DE" smtClean="0"/>
          </a:p>
          <a:p>
            <a:pPr lvl="1"/>
            <a:r>
              <a:rPr lang="de-DE" smtClean="0"/>
              <a:t>oder </a:t>
            </a:r>
            <a:r>
              <a:rPr lang="de-DE" b="1" smtClean="0"/>
              <a:t>Edit</a:t>
            </a:r>
            <a:r>
              <a:rPr lang="de-DE" smtClean="0"/>
              <a:t> </a:t>
            </a:r>
            <a:r>
              <a:rPr lang="de-DE" smtClean="0">
                <a:sym typeface="Symbol"/>
              </a:rPr>
              <a:t> </a:t>
            </a:r>
            <a:r>
              <a:rPr lang="de-DE" b="1" smtClean="0">
                <a:sym typeface="Symbol"/>
              </a:rPr>
              <a:t>Intellisense</a:t>
            </a:r>
            <a:r>
              <a:rPr lang="de-DE" smtClean="0"/>
              <a:t> </a:t>
            </a:r>
            <a:r>
              <a:rPr lang="de-DE" smtClean="0">
                <a:sym typeface="Symbol"/>
              </a:rPr>
              <a:t> </a:t>
            </a:r>
            <a:r>
              <a:rPr lang="de-DE" b="1" smtClean="0">
                <a:sym typeface="Symbol"/>
              </a:rPr>
              <a:t>Insert Snippet</a:t>
            </a:r>
          </a:p>
          <a:p>
            <a:pPr lvl="1"/>
            <a:r>
              <a:rPr lang="de-DE" smtClean="0"/>
              <a:t>oder </a:t>
            </a:r>
            <a:r>
              <a:rPr lang="de-DE" b="1" smtClean="0">
                <a:sym typeface="Symbol"/>
              </a:rPr>
              <a:t>Ctrl-K, X</a:t>
            </a:r>
          </a:p>
          <a:p>
            <a:r>
              <a:rPr lang="de-DE" smtClean="0"/>
              <a:t>Danach spezieller Modus</a:t>
            </a:r>
          </a:p>
          <a:p>
            <a:pPr lvl="1"/>
            <a:r>
              <a:rPr lang="de-DE" smtClean="0"/>
              <a:t>Wechsel zwischen den Platzhaltern mit </a:t>
            </a:r>
            <a:r>
              <a:rPr lang="de-DE" b="1" smtClean="0"/>
              <a:t>Tab</a:t>
            </a:r>
          </a:p>
          <a:p>
            <a:pPr lvl="1"/>
            <a:r>
              <a:rPr lang="de-DE" smtClean="0"/>
              <a:t>Abschließen mit </a:t>
            </a:r>
            <a:r>
              <a:rPr lang="de-DE" b="1" smtClean="0"/>
              <a:t>Enter</a:t>
            </a:r>
            <a:endParaRPr lang="de-DE" smtClean="0"/>
          </a:p>
          <a:p>
            <a:pPr lvl="1"/>
            <a:endParaRPr lang="de-DE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Code Snippets</a:t>
            </a:r>
            <a:endParaRPr lang="de-DE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4500570"/>
            <a:ext cx="3657600" cy="2369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43494" y="4515826"/>
            <a:ext cx="4229100" cy="2270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ight Arrow 9"/>
          <p:cNvSpPr/>
          <p:nvPr/>
        </p:nvSpPr>
        <p:spPr>
          <a:xfrm>
            <a:off x="3571868" y="5214950"/>
            <a:ext cx="107157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 b="74514"/>
          <a:stretch>
            <a:fillRect/>
          </a:stretch>
        </p:blipFill>
        <p:spPr bwMode="auto">
          <a:xfrm>
            <a:off x="0" y="1500174"/>
            <a:ext cx="914400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/>
          <a:srcRect t="25486"/>
          <a:stretch>
            <a:fillRect/>
          </a:stretch>
        </p:blipFill>
        <p:spPr bwMode="auto">
          <a:xfrm>
            <a:off x="0" y="2000240"/>
            <a:ext cx="9144000" cy="1462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ight Arrow 9"/>
          <p:cNvSpPr/>
          <p:nvPr/>
        </p:nvSpPr>
        <p:spPr>
          <a:xfrm rot="5400000">
            <a:off x="1928794" y="3500438"/>
            <a:ext cx="1071570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2786050" y="3571876"/>
            <a:ext cx="1099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Tab</a:t>
            </a:r>
            <a:r>
              <a:rPr lang="de-DE" smtClean="0"/>
              <a:t>, </a:t>
            </a:r>
            <a:r>
              <a:rPr lang="de-DE" b="1" smtClean="0"/>
              <a:t>Tab</a:t>
            </a:r>
            <a:endParaRPr lang="de-DE" b="1"/>
          </a:p>
        </p:txBody>
      </p:sp>
      <p:sp>
        <p:nvSpPr>
          <p:cNvPr id="13" name="Textfeld 12"/>
          <p:cNvSpPr txBox="1"/>
          <p:nvPr/>
        </p:nvSpPr>
        <p:spPr>
          <a:xfrm>
            <a:off x="3571868" y="5357826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mtClean="0"/>
              <a:t>Enter</a:t>
            </a:r>
            <a:endParaRPr lang="de-DE" b="1"/>
          </a:p>
        </p:txBody>
      </p:sp>
      <p:sp>
        <p:nvSpPr>
          <p:cNvPr id="14" name="Abgerundete rechteckige Legende 13"/>
          <p:cNvSpPr/>
          <p:nvPr/>
        </p:nvSpPr>
        <p:spPr>
          <a:xfrm>
            <a:off x="3143240" y="1714488"/>
            <a:ext cx="2428892" cy="1071570"/>
          </a:xfrm>
          <a:prstGeom prst="wedgeRoundRectCallout">
            <a:avLst>
              <a:gd name="adj1" fmla="val -128599"/>
              <a:gd name="adj2" fmla="val -32915"/>
              <a:gd name="adj3" fmla="val 16667"/>
            </a:avLst>
          </a:prstGeom>
          <a:solidFill>
            <a:srgbClr val="F8F8F8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smtClean="0">
                <a:solidFill>
                  <a:schemeClr val="tx1"/>
                </a:solidFill>
              </a:rPr>
              <a:t>Eingabe im</a:t>
            </a:r>
          </a:p>
          <a:p>
            <a:pPr algn="ctr"/>
            <a:r>
              <a:rPr lang="de-DE" sz="2400" smtClean="0">
                <a:solidFill>
                  <a:schemeClr val="tx1"/>
                </a:solidFill>
              </a:rPr>
              <a:t>Code Editor</a:t>
            </a:r>
            <a:endParaRPr lang="de-DE" sz="2400">
              <a:solidFill>
                <a:schemeClr val="tx1"/>
              </a:solidFill>
            </a:endParaRPr>
          </a:p>
        </p:txBody>
      </p:sp>
      <p:sp>
        <p:nvSpPr>
          <p:cNvPr id="15" name="Abgerundete rechteckige Legende 14"/>
          <p:cNvSpPr/>
          <p:nvPr/>
        </p:nvSpPr>
        <p:spPr>
          <a:xfrm>
            <a:off x="5929322" y="3357562"/>
            <a:ext cx="2428892" cy="1071570"/>
          </a:xfrm>
          <a:prstGeom prst="wedgeRoundRectCallout">
            <a:avLst>
              <a:gd name="adj1" fmla="val -136361"/>
              <a:gd name="adj2" fmla="val -72502"/>
              <a:gd name="adj3" fmla="val 16667"/>
            </a:avLst>
          </a:prstGeom>
          <a:solidFill>
            <a:srgbClr val="F8F8F8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smtClean="0">
                <a:solidFill>
                  <a:schemeClr val="tx1"/>
                </a:solidFill>
              </a:rPr>
              <a:t>Intellisense</a:t>
            </a:r>
            <a:endParaRPr lang="de-DE" sz="2400">
              <a:solidFill>
                <a:schemeClr val="tx1"/>
              </a:solidFill>
            </a:endParaRPr>
          </a:p>
        </p:txBody>
      </p:sp>
      <p:sp>
        <p:nvSpPr>
          <p:cNvPr id="16" name="Abgerundete rechteckige Legende 15"/>
          <p:cNvSpPr/>
          <p:nvPr/>
        </p:nvSpPr>
        <p:spPr>
          <a:xfrm>
            <a:off x="4643438" y="5072074"/>
            <a:ext cx="2857520" cy="1071570"/>
          </a:xfrm>
          <a:prstGeom prst="wedgeRoundRectCallout">
            <a:avLst>
              <a:gd name="adj1" fmla="val -122835"/>
              <a:gd name="adj2" fmla="val -73382"/>
              <a:gd name="adj3" fmla="val 16667"/>
            </a:avLst>
          </a:prstGeom>
          <a:solidFill>
            <a:srgbClr val="F8F8F8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smtClean="0">
                <a:solidFill>
                  <a:schemeClr val="tx1"/>
                </a:solidFill>
              </a:rPr>
              <a:t>Platzhalter mit Vorschlagswerten</a:t>
            </a:r>
            <a:endParaRPr lang="de-DE" sz="24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12" grpId="0"/>
      <p:bldP spid="13" grpId="0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Code Snippets</a:t>
            </a:r>
            <a:endParaRPr lang="de-DE" dirty="0"/>
          </a:p>
        </p:txBody>
      </p:sp>
      <p:sp>
        <p:nvSpPr>
          <p:cNvPr id="13314" name="AutoShape 2"/>
          <p:cNvSpPr>
            <a:spLocks noGrp="1" noChangeAspec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Einfügen über "Snippet GUI"</a:t>
            </a:r>
            <a:endParaRPr lang="de-DE" sz="2800" dirty="0" smtClean="0"/>
          </a:p>
          <a:p>
            <a:pPr lvl="1">
              <a:buFontTx/>
              <a:buNone/>
            </a:pPr>
            <a:endParaRPr lang="en-US" sz="2000" dirty="0" smtClean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636"/>
            <a:ext cx="7086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324097"/>
            <a:ext cx="608647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143248"/>
            <a:ext cx="60864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Demo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Code Snippets: "Unter der Haube"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smtClean="0"/>
              <a:t>XML</a:t>
            </a:r>
            <a:r>
              <a:rPr lang="de-DE" smtClean="0"/>
              <a:t>-Datei mit Dateiendung </a:t>
            </a:r>
            <a:r>
              <a:rPr lang="de-DE" b="1" smtClean="0"/>
              <a:t>.snippet</a:t>
            </a:r>
          </a:p>
          <a:p>
            <a:r>
              <a:rPr lang="de-DE" smtClean="0"/>
              <a:t>Grobstruktur:</a:t>
            </a:r>
          </a:p>
          <a:p>
            <a:pPr marL="358775" lvl="1" indent="0">
              <a:buNone/>
              <a:tabLst>
                <a:tab pos="715963" algn="l"/>
                <a:tab pos="1074738" algn="l"/>
                <a:tab pos="1433513" algn="l"/>
              </a:tabLst>
            </a:pPr>
            <a:r>
              <a:rPr lang="de-DE" sz="2000" smtClean="0">
                <a:solidFill>
                  <a:schemeClr val="accent2"/>
                </a:solidFill>
              </a:rPr>
              <a:t>&lt;CodeSnippets xmlns="..."&gt;</a:t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	&lt;CodeSnippet Format="1.0.0"&gt;</a:t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		&lt;Header&gt;</a:t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			</a:t>
            </a:r>
            <a:r>
              <a:rPr lang="de-DE" sz="2000" smtClean="0">
                <a:solidFill>
                  <a:schemeClr val="tx1"/>
                </a:solidFill>
              </a:rPr>
              <a:t>...Metadaten...</a:t>
            </a:r>
            <a:r>
              <a:rPr lang="de-DE" sz="2000" smtClean="0">
                <a:solidFill>
                  <a:schemeClr val="accent2"/>
                </a:solidFill>
              </a:rPr>
              <a:t/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		&lt;/Header&gt;</a:t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		&lt;Snippet&gt;</a:t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			&lt;Declarations&gt;</a:t>
            </a:r>
            <a:r>
              <a:rPr lang="de-DE" sz="2000" smtClean="0">
                <a:solidFill>
                  <a:schemeClr val="tx1"/>
                </a:solidFill>
              </a:rPr>
              <a:t>...Textersetzungen...</a:t>
            </a:r>
            <a:r>
              <a:rPr lang="de-DE" sz="2000" smtClean="0">
                <a:solidFill>
                  <a:schemeClr val="accent2"/>
                </a:solidFill>
              </a:rPr>
              <a:t>&lt;/Declarations&gt;</a:t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			&lt;Code Language="..."&gt;</a:t>
            </a:r>
            <a:r>
              <a:rPr lang="de-DE" sz="2000" smtClean="0">
                <a:solidFill>
                  <a:schemeClr val="tx1"/>
                </a:solidFill>
              </a:rPr>
              <a:t>...Inhalt...</a:t>
            </a:r>
            <a:r>
              <a:rPr lang="de-DE" sz="2000" smtClean="0">
                <a:solidFill>
                  <a:schemeClr val="accent2"/>
                </a:solidFill>
              </a:rPr>
              <a:t>&lt;/Code&gt;</a:t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		&lt;/Snippet&gt;</a:t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	&lt;/CodeSnippet&gt;</a:t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	</a:t>
            </a:r>
            <a:r>
              <a:rPr lang="de-DE" sz="2000" smtClean="0">
                <a:solidFill>
                  <a:schemeClr val="tx1"/>
                </a:solidFill>
              </a:rPr>
              <a:t>...optional: weitere Snippets...</a:t>
            </a:r>
            <a:r>
              <a:rPr lang="de-DE" sz="2000" smtClean="0">
                <a:solidFill>
                  <a:schemeClr val="accent2"/>
                </a:solidFill>
              </a:rPr>
              <a:t/>
            </a:r>
            <a:br>
              <a:rPr lang="de-DE" sz="2000" smtClean="0">
                <a:solidFill>
                  <a:schemeClr val="accent2"/>
                </a:solidFill>
              </a:rPr>
            </a:br>
            <a:r>
              <a:rPr lang="de-DE" sz="2000" smtClean="0">
                <a:solidFill>
                  <a:schemeClr val="accent2"/>
                </a:solidFill>
              </a:rPr>
              <a:t>&lt;/CodeSnippets&gt;</a:t>
            </a:r>
            <a:endParaRPr lang="de-DE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Metadaten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None/>
              <a:tabLst>
                <a:tab pos="358775" algn="l"/>
                <a:tab pos="715963" algn="l"/>
                <a:tab pos="1074738" algn="l"/>
              </a:tabLst>
            </a:pP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&lt;CodeSnippets xmlns="..."&gt;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&lt;CodeSnippet Format="1.0.0"&gt;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accent2"/>
                </a:solidFill>
              </a:rPr>
              <a:t>		&lt;Header&gt;</a:t>
            </a:r>
            <a:br>
              <a:rPr lang="de-DE" sz="2400" smtClean="0">
                <a:solidFill>
                  <a:schemeClr val="accent2"/>
                </a:solidFill>
              </a:rPr>
            </a:br>
            <a:r>
              <a:rPr lang="de-DE" sz="2400" smtClean="0">
                <a:solidFill>
                  <a:schemeClr val="accent2"/>
                </a:solidFill>
              </a:rPr>
              <a:t>			</a:t>
            </a:r>
            <a:r>
              <a:rPr lang="de-DE" sz="2400" smtClean="0">
                <a:solidFill>
                  <a:schemeClr val="tx1"/>
                </a:solidFill>
              </a:rPr>
              <a:t>...Metadaten...</a:t>
            </a:r>
            <a:r>
              <a:rPr lang="de-DE" sz="2400" smtClean="0">
                <a:solidFill>
                  <a:schemeClr val="accent2"/>
                </a:solidFill>
              </a:rPr>
              <a:t/>
            </a:r>
            <a:br>
              <a:rPr lang="de-DE" sz="2400" smtClean="0">
                <a:solidFill>
                  <a:schemeClr val="accent2"/>
                </a:solidFill>
              </a:rPr>
            </a:br>
            <a:r>
              <a:rPr lang="de-DE" sz="2400" smtClean="0">
                <a:solidFill>
                  <a:schemeClr val="accent2"/>
                </a:solidFill>
              </a:rPr>
              <a:t>		&lt;/Header&gt;</a:t>
            </a:r>
            <a:br>
              <a:rPr lang="de-DE" sz="2400" smtClean="0">
                <a:solidFill>
                  <a:schemeClr val="accent2"/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&lt;Snippet&gt;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&lt;Declarations&gt;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	...Textersetzungen...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&lt;/Declarations&gt;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&lt;Code Language="..."&gt;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	...Inhalt...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	&lt;/Code&gt;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	&lt;/Snippet&gt;</a:t>
            </a:r>
            <a:b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de-DE" sz="240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	&lt;/CodeSnippet&gt;</a:t>
            </a:r>
            <a:endParaRPr lang="de-DE" sz="320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Metadaten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358775" algn="l"/>
                <a:tab pos="715963" algn="l"/>
                <a:tab pos="1074738" algn="l"/>
              </a:tabLst>
            </a:pPr>
            <a:r>
              <a:rPr lang="de-DE" smtClean="0">
                <a:solidFill>
                  <a:schemeClr val="accent2"/>
                </a:solidFill>
              </a:rPr>
              <a:t>&lt;Header&gt;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&lt;Title&gt;</a:t>
            </a:r>
            <a:r>
              <a:rPr lang="de-DE" smtClean="0">
                <a:solidFill>
                  <a:schemeClr val="tx1"/>
                </a:solidFill>
              </a:rPr>
              <a:t>...Anzeigename...</a:t>
            </a:r>
            <a:r>
              <a:rPr lang="de-DE" smtClean="0">
                <a:solidFill>
                  <a:schemeClr val="accent2"/>
                </a:solidFill>
              </a:rPr>
              <a:t>&lt;/Title&gt;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&lt;Author&gt;</a:t>
            </a:r>
            <a:r>
              <a:rPr lang="de-DE" smtClean="0">
                <a:solidFill>
                  <a:schemeClr val="tx1"/>
                </a:solidFill>
              </a:rPr>
              <a:t>...Autor...</a:t>
            </a:r>
            <a:r>
              <a:rPr lang="de-DE" smtClean="0">
                <a:solidFill>
                  <a:schemeClr val="accent2"/>
                </a:solidFill>
              </a:rPr>
              <a:t>&lt;/Author&gt;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&lt;Shortcut&gt;</a:t>
            </a:r>
            <a:r>
              <a:rPr lang="de-DE" smtClean="0">
                <a:solidFill>
                  <a:schemeClr val="tx1"/>
                </a:solidFill>
              </a:rPr>
              <a:t>...Kürzel...</a:t>
            </a:r>
            <a:r>
              <a:rPr lang="de-DE" smtClean="0">
                <a:solidFill>
                  <a:schemeClr val="accent2"/>
                </a:solidFill>
              </a:rPr>
              <a:t>&lt;/Shortcut&gt;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&lt;Description&gt;</a:t>
            </a:r>
            <a:r>
              <a:rPr lang="de-DE" smtClean="0">
                <a:solidFill>
                  <a:schemeClr val="tx1"/>
                </a:solidFill>
              </a:rPr>
              <a:t>Beschreibung</a:t>
            </a:r>
            <a:r>
              <a:rPr lang="de-DE" smtClean="0">
                <a:solidFill>
                  <a:schemeClr val="accent2"/>
                </a:solidFill>
              </a:rPr>
              <a:t>&lt;/Description&gt;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&lt;SnippetTypes&gt;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	&lt;SnippetType&gt;</a:t>
            </a:r>
            <a:r>
              <a:rPr lang="de-DE" smtClean="0">
                <a:solidFill>
                  <a:schemeClr val="tx1"/>
                </a:solidFill>
              </a:rPr>
              <a:t>...Typ...</a:t>
            </a:r>
            <a:r>
              <a:rPr lang="de-DE" smtClean="0">
                <a:solidFill>
                  <a:schemeClr val="accent2"/>
                </a:solidFill>
              </a:rPr>
              <a:t>&lt;/SnippetType&gt;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	&lt;/SnippetTypes&gt;</a:t>
            </a:r>
            <a:br>
              <a:rPr lang="de-DE" smtClean="0">
                <a:solidFill>
                  <a:schemeClr val="accent2"/>
                </a:solidFill>
              </a:rPr>
            </a:br>
            <a:r>
              <a:rPr lang="de-DE" smtClean="0">
                <a:solidFill>
                  <a:schemeClr val="accent2"/>
                </a:solidFill>
              </a:rPr>
              <a:t>&lt;/Header&gt;</a:t>
            </a:r>
          </a:p>
        </p:txBody>
      </p:sp>
      <p:sp>
        <p:nvSpPr>
          <p:cNvPr id="4" name="Abgerundete rechteckige Legende 3"/>
          <p:cNvSpPr/>
          <p:nvPr/>
        </p:nvSpPr>
        <p:spPr>
          <a:xfrm>
            <a:off x="4714876" y="5643578"/>
            <a:ext cx="2428892" cy="1071570"/>
          </a:xfrm>
          <a:prstGeom prst="wedgeRoundRectCallout">
            <a:avLst>
              <a:gd name="adj1" fmla="val -54081"/>
              <a:gd name="adj2" fmla="val -96255"/>
              <a:gd name="adj3" fmla="val 16667"/>
            </a:avLst>
          </a:prstGeom>
          <a:solidFill>
            <a:srgbClr val="F8F8F8"/>
          </a:solidFill>
          <a:ln w="31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smtClean="0">
                <a:solidFill>
                  <a:schemeClr val="accent2"/>
                </a:solidFill>
              </a:rPr>
              <a:t>SurroundsWith</a:t>
            </a:r>
          </a:p>
          <a:p>
            <a:pPr algn="ctr"/>
            <a:r>
              <a:rPr lang="de-DE" sz="2400" smtClean="0">
                <a:solidFill>
                  <a:schemeClr val="tx1"/>
                </a:solidFill>
              </a:rPr>
              <a:t>oder </a:t>
            </a:r>
            <a:r>
              <a:rPr lang="de-DE" sz="2400" smtClean="0">
                <a:solidFill>
                  <a:schemeClr val="accent2"/>
                </a:solidFill>
              </a:rPr>
              <a:t>Expansion</a:t>
            </a:r>
            <a:endParaRPr lang="de-DE" sz="240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nn-to-Code.Net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0000FF"/>
      </a:folHlink>
    </a:clrScheme>
    <a:fontScheme name="Default Design">
      <a:majorFont>
        <a:latin typeface="Verdan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Bonn-to-Code.Net</Template>
  <TotalTime>0</TotalTime>
  <Words>355</Words>
  <Application>Microsoft Office PowerPoint</Application>
  <PresentationFormat>On-screen Show (4:3)</PresentationFormat>
  <Paragraphs>117</Paragraphs>
  <Slides>25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Bonn-to-Code.Net</vt:lpstr>
      <vt:lpstr>Code Snippets</vt:lpstr>
      <vt:lpstr>Code Snippets</vt:lpstr>
      <vt:lpstr>Code Snippets</vt:lpstr>
      <vt:lpstr>Code Snippets</vt:lpstr>
      <vt:lpstr>Code Snippets</vt:lpstr>
      <vt:lpstr>Demo</vt:lpstr>
      <vt:lpstr>Code Snippets: "Unter der Haube"</vt:lpstr>
      <vt:lpstr>Metadaten</vt:lpstr>
      <vt:lpstr>Metadaten</vt:lpstr>
      <vt:lpstr>Textersetzungen</vt:lpstr>
      <vt:lpstr>Textersetzungen</vt:lpstr>
      <vt:lpstr>Textersetzungen</vt:lpstr>
      <vt:lpstr>Textersetzungen</vt:lpstr>
      <vt:lpstr>Textersetzungen: Funktionen</vt:lpstr>
      <vt:lpstr>Snippet-Inhalt</vt:lpstr>
      <vt:lpstr>Snippet-Inhalt</vt:lpstr>
      <vt:lpstr>Erstellen eigener Snippets</vt:lpstr>
      <vt:lpstr>Installation</vt:lpstr>
      <vt:lpstr>Installation / Deployment</vt:lpstr>
      <vt:lpstr>Installation / Deployment</vt:lpstr>
      <vt:lpstr>Visual Studio Installer</vt:lpstr>
      <vt:lpstr>Zusammenfassung</vt:lpstr>
      <vt:lpstr>Fertige Code Snippets</vt:lpstr>
      <vt:lpstr>Ressourcen</vt:lpstr>
      <vt:lpstr>Fragen?</vt:lpstr>
    </vt:vector>
  </TitlesOfParts>
  <Company>Privat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Roland Weigelt;Jens Schaller</dc:creator>
  <cp:lastModifiedBy>Roland Weigelt</cp:lastModifiedBy>
  <cp:revision>683</cp:revision>
  <dcterms:created xsi:type="dcterms:W3CDTF">2005-08-20T20:54:38Z</dcterms:created>
  <dcterms:modified xsi:type="dcterms:W3CDTF">2007-07-16T12:54:15Z</dcterms:modified>
</cp:coreProperties>
</file>