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notesMasterIdLst>
    <p:notesMasterId r:id="rId22"/>
  </p:notesMasterIdLst>
  <p:handoutMasterIdLst>
    <p:handoutMasterId r:id="rId23"/>
  </p:handoutMasterIdLst>
  <p:sldIdLst>
    <p:sldId id="359" r:id="rId2"/>
    <p:sldId id="340" r:id="rId3"/>
    <p:sldId id="363" r:id="rId4"/>
    <p:sldId id="365" r:id="rId5"/>
    <p:sldId id="366" r:id="rId6"/>
    <p:sldId id="343" r:id="rId7"/>
    <p:sldId id="361" r:id="rId8"/>
    <p:sldId id="344" r:id="rId9"/>
    <p:sldId id="341" r:id="rId10"/>
    <p:sldId id="350" r:id="rId11"/>
    <p:sldId id="351" r:id="rId12"/>
    <p:sldId id="352" r:id="rId13"/>
    <p:sldId id="353" r:id="rId14"/>
    <p:sldId id="354" r:id="rId15"/>
    <p:sldId id="355" r:id="rId16"/>
    <p:sldId id="356" r:id="rId17"/>
    <p:sldId id="357" r:id="rId18"/>
    <p:sldId id="364" r:id="rId19"/>
    <p:sldId id="358" r:id="rId20"/>
    <p:sldId id="349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69696"/>
    <a:srgbClr val="EAEAEA"/>
    <a:srgbClr val="FFFF00"/>
    <a:srgbClr val="777777"/>
    <a:srgbClr val="FFCC00"/>
    <a:srgbClr val="292929"/>
    <a:srgbClr val="3333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1224" autoAdjust="0"/>
    <p:restoredTop sz="88028" autoAdjust="0"/>
  </p:normalViewPr>
  <p:slideViewPr>
    <p:cSldViewPr>
      <p:cViewPr varScale="1">
        <p:scale>
          <a:sx n="61" d="100"/>
          <a:sy n="61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6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BB01881-3815-402C-9762-443BA63B1A6C}" type="datetimeFigureOut">
              <a:rPr lang="de-DE"/>
              <a:pPr>
                <a:defRPr/>
              </a:pPr>
              <a:t>17.07.2007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F792515-E508-4EF2-9A36-757AE22E612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59EEABF-8D34-4A62-BEE1-721D258629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9EEABF-8D34-4A62-BEE1-721D2586297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9EEABF-8D34-4A62-BEE1-721D2586297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Tipp: Bei komplexen </a:t>
            </a:r>
            <a:r>
              <a:rPr lang="de-DE" dirty="0" err="1" smtClean="0"/>
              <a:t>Wizards</a:t>
            </a:r>
            <a:r>
              <a:rPr lang="de-DE" dirty="0" smtClean="0"/>
              <a:t> ggf. mehrere </a:t>
            </a:r>
            <a:r>
              <a:rPr lang="de-DE" dirty="0" err="1" smtClean="0"/>
              <a:t>Assemblies</a:t>
            </a:r>
            <a:r>
              <a:rPr lang="de-DE" dirty="0" smtClean="0"/>
              <a:t> mit </a:t>
            </a:r>
            <a:r>
              <a:rPr lang="de-DE" dirty="0" err="1" smtClean="0">
                <a:solidFill>
                  <a:schemeClr val="accent2"/>
                </a:solidFill>
              </a:rPr>
              <a:t>ILMerge</a:t>
            </a:r>
            <a:r>
              <a:rPr lang="de-DE" dirty="0" smtClean="0"/>
              <a:t> zu einer zusammenfassen (</a:t>
            </a:r>
            <a:r>
              <a:rPr lang="de-DE" dirty="0" smtClean="0">
                <a:sym typeface="Symbol" pitchFamily="18" charset="2"/>
              </a:rPr>
              <a:t> </a:t>
            </a:r>
            <a:r>
              <a:rPr lang="de-DE" dirty="0" smtClean="0"/>
              <a:t>weniger "Müll" im Verzeichnis)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9EEABF-8D34-4A62-BEE1-721D2586297F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Tool: "Visual Studio Content Installer Power Toys" (</a:t>
            </a:r>
            <a:r>
              <a:rPr lang="de-DE" dirty="0" smtClean="0"/>
              <a:t>anscheinend nicht mehr gepflegt)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9EEABF-8D34-4A62-BEE1-721D2586297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468313" y="2852738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3600" b="1">
              <a:solidFill>
                <a:srgbClr val="F69200"/>
              </a:solidFill>
              <a:latin typeface="Verdana" pitchFamily="34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32785" name="Rectangle 17"/>
          <p:cNvSpPr>
            <a:spLocks noGrp="1" noChangeArrowheads="1"/>
          </p:cNvSpPr>
          <p:nvPr>
            <p:ph type="ctrTitle" sz="quarter"/>
          </p:nvPr>
        </p:nvSpPr>
        <p:spPr>
          <a:xfrm>
            <a:off x="179388" y="2143116"/>
            <a:ext cx="8713787" cy="142876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2786" name="Rectangle 1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643314"/>
            <a:ext cx="6400800" cy="1500198"/>
          </a:xfrm>
        </p:spPr>
        <p:txBody>
          <a:bodyPr/>
          <a:lstStyle>
            <a:lvl1pPr marL="0" indent="0" algn="ctr">
              <a:buFont typeface="Franklin Gothic Medium" pitchFamily="34" charset="0"/>
              <a:buNone/>
              <a:defRPr/>
            </a:lvl1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20712"/>
            <a:ext cx="8785225" cy="9509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571612"/>
            <a:ext cx="8785225" cy="5214950"/>
          </a:xfrm>
        </p:spPr>
        <p:txBody>
          <a:bodyPr/>
          <a:lstStyle>
            <a:lvl1pPr>
              <a:spcBef>
                <a:spcPts val="2400"/>
              </a:spcBef>
              <a:defRPr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872381-317E-4F9C-8687-49C42DDAE3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20712"/>
            <a:ext cx="8785225" cy="9509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3143248"/>
            <a:ext cx="8785225" cy="3643314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872381-317E-4F9C-8687-49C42DDAE3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214283" y="1785926"/>
            <a:ext cx="8715436" cy="584775"/>
          </a:xfrm>
          <a:solidFill>
            <a:srgbClr val="FFEACD"/>
          </a:solidFill>
          <a:ln w="38100">
            <a:solidFill>
              <a:srgbClr val="FFDDAF"/>
            </a:solidFill>
          </a:ln>
        </p:spPr>
        <p:txBody>
          <a:bodyPr>
            <a:spAutoFit/>
          </a:bodyPr>
          <a:lstStyle>
            <a:lvl1pPr marL="0" indent="0" algn="ctr">
              <a:buNone/>
              <a:defRPr/>
            </a:lvl1pPr>
            <a:lvl2pPr marL="360363" indent="-269875" defTabSz="360363">
              <a:defRPr/>
            </a:lvl2pPr>
            <a:lvl3pPr marL="630238" indent="-269875">
              <a:defRPr/>
            </a:lvl3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24"/>
            <a:ext cx="7772400" cy="719133"/>
          </a:xfrm>
        </p:spPr>
        <p:txBody>
          <a:bodyPr anchor="t"/>
          <a:lstStyle>
            <a:lvl1pPr algn="ctr">
              <a:defRPr sz="3200" b="1" cap="none" baseline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872381-317E-4F9C-8687-49C42DDAE3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872381-317E-4F9C-8687-49C42DDAE3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872381-317E-4F9C-8687-49C42DDAE3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872381-317E-4F9C-8687-49C42DDAE3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872381-317E-4F9C-8687-49C42DDAE3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24"/>
            <a:ext cx="7772400" cy="719133"/>
          </a:xfrm>
        </p:spPr>
        <p:txBody>
          <a:bodyPr anchor="t"/>
          <a:lstStyle>
            <a:lvl1pPr algn="ctr">
              <a:defRPr sz="3200" b="1" cap="none" baseline="0"/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67B318-5377-49B4-BF26-EB474C62AD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/>
          <p:cNvPicPr>
            <a:picLocks noChangeAspect="1" noChangeArrowheads="1"/>
          </p:cNvPicPr>
          <p:nvPr/>
        </p:nvPicPr>
        <p:blipFill>
          <a:blip r:embed="rId11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571612"/>
            <a:ext cx="8785225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620712"/>
            <a:ext cx="8785225" cy="9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en-US" dirty="0" smtClean="0"/>
          </a:p>
        </p:txBody>
      </p:sp>
      <p:sp>
        <p:nvSpPr>
          <p:cNvPr id="1043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025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3872381-317E-4F9C-8687-49C42DDAE3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1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pic>
        <p:nvPicPr>
          <p:cNvPr id="11" name="Picture 12"/>
          <p:cNvPicPr>
            <a:picLocks noChangeAspect="1" noChangeArrowheads="1"/>
          </p:cNvPicPr>
          <p:nvPr userDrawn="1"/>
        </p:nvPicPr>
        <p:blipFill>
          <a:blip r:embed="rId11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19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3" name="Rectangle 13"/>
          <p:cNvSpPr>
            <a:spLocks noChangeArrowheads="1"/>
          </p:cNvSpPr>
          <p:nvPr userDrawn="1"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9pPr>
    </p:titleStyle>
    <p:bodyStyle>
      <a:lvl1pPr marL="363538" indent="-363538" algn="l" rtl="0" eaLnBrk="1" fontAlgn="base" hangingPunct="1">
        <a:spcBef>
          <a:spcPts val="24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92175" indent="-3492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800">
          <a:solidFill>
            <a:srgbClr val="000000"/>
          </a:solidFill>
          <a:latin typeface="+mn-lt"/>
        </a:defRPr>
      </a:lvl2pPr>
      <a:lvl3pPr marL="1344613" indent="-2730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400">
          <a:solidFill>
            <a:srgbClr val="000000"/>
          </a:solidFill>
          <a:latin typeface="+mn-lt"/>
        </a:defRPr>
      </a:lvl3pPr>
      <a:lvl4pPr marL="1795463" indent="-271463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4pPr>
      <a:lvl5pPr marL="2236788" indent="-261938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5pPr>
      <a:lvl6pPr marL="25225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6pPr>
      <a:lvl7pPr marL="29797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7pPr>
      <a:lvl8pPr marL="34369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8pPr>
      <a:lvl9pPr marL="38941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eblogs.asp.net/rweigelt" TargetMode="External"/><Relationship Id="rId2" Type="http://schemas.openxmlformats.org/officeDocument/2006/relationships/hyperlink" Target="mailto:mail@roland-weigelt.de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6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Visual Studio Templates </a:t>
            </a:r>
            <a:endParaRPr lang="en-US" dirty="0"/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54113" y="3635375"/>
            <a:ext cx="6835775" cy="14573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de-DE" smtClean="0">
                <a:solidFill>
                  <a:schemeClr val="tx1"/>
                </a:solidFill>
              </a:rPr>
              <a:t>16.07.2007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smtClean="0">
                <a:solidFill>
                  <a:schemeClr val="tx1"/>
                </a:solidFill>
              </a:rPr>
              <a:t>Roland </a:t>
            </a:r>
            <a:r>
              <a:rPr lang="de-DE" dirty="0" smtClean="0">
                <a:solidFill>
                  <a:schemeClr val="tx1"/>
                </a:solidFill>
              </a:rPr>
              <a:t>Weigelt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076" name="Rectangle 8"/>
          <p:cNvSpPr>
            <a:spLocks noChangeArrowheads="1"/>
          </p:cNvSpPr>
          <p:nvPr/>
        </p:nvSpPr>
        <p:spPr bwMode="auto">
          <a:xfrm>
            <a:off x="107950" y="5951538"/>
            <a:ext cx="8893175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/>
          <a:lstStyle/>
          <a:p>
            <a:pPr algn="just" defTabSz="633413">
              <a:tabLst>
                <a:tab pos="722313" algn="l"/>
              </a:tabLst>
            </a:pPr>
            <a:r>
              <a:rPr lang="de-DE" sz="1400" i="1" smtClean="0">
                <a:latin typeface="Verdana" pitchFamily="34" charset="0"/>
              </a:rPr>
              <a:t>EMail</a:t>
            </a:r>
            <a:r>
              <a:rPr lang="de-DE" sz="1400" i="1" dirty="0">
                <a:latin typeface="Verdana" pitchFamily="34" charset="0"/>
              </a:rPr>
              <a:t>:</a:t>
            </a:r>
            <a:r>
              <a:rPr lang="de-DE" sz="1400" b="1" dirty="0">
                <a:latin typeface="Verdana" pitchFamily="34" charset="0"/>
              </a:rPr>
              <a:t>	</a:t>
            </a:r>
            <a:r>
              <a:rPr lang="de-DE" sz="1400" b="1">
                <a:latin typeface="Verdana" pitchFamily="34" charset="0"/>
              </a:rPr>
              <a:t>	</a:t>
            </a:r>
            <a:r>
              <a:rPr lang="de-DE" sz="1400" smtClean="0">
                <a:solidFill>
                  <a:schemeClr val="hlink"/>
                </a:solidFill>
                <a:latin typeface="Verdana" pitchFamily="34" charset="0"/>
                <a:hlinkClick r:id="rId2"/>
              </a:rPr>
              <a:t>mail@roland-weigelt.de</a:t>
            </a:r>
            <a:endParaRPr lang="de-DE" sz="1400" dirty="0">
              <a:solidFill>
                <a:schemeClr val="hlink"/>
              </a:solidFill>
              <a:latin typeface="Verdana" pitchFamily="34" charset="0"/>
            </a:endParaRPr>
          </a:p>
          <a:p>
            <a:pPr algn="just" defTabSz="633413">
              <a:tabLst>
                <a:tab pos="722313" algn="l"/>
              </a:tabLst>
            </a:pPr>
            <a:r>
              <a:rPr lang="de-DE" sz="1400" i="1" dirty="0">
                <a:latin typeface="Verdana" pitchFamily="34" charset="0"/>
              </a:rPr>
              <a:t>Weblog:</a:t>
            </a:r>
            <a:r>
              <a:rPr lang="de-DE" sz="1400">
                <a:latin typeface="Verdana" pitchFamily="34" charset="0"/>
              </a:rPr>
              <a:t>	</a:t>
            </a:r>
            <a:r>
              <a:rPr lang="de-DE" sz="1400" smtClean="0">
                <a:latin typeface="Verdana" pitchFamily="34" charset="0"/>
                <a:hlinkClick r:id="rId3"/>
              </a:rPr>
              <a:t>http</a:t>
            </a:r>
            <a:r>
              <a:rPr lang="de-DE" sz="1400" dirty="0">
                <a:latin typeface="Verdana" pitchFamily="34" charset="0"/>
                <a:hlinkClick r:id="rId3"/>
              </a:rPr>
              <a:t>://weblogs.asp.net/rweigelt</a:t>
            </a:r>
            <a:endParaRPr lang="en-US" sz="14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.</a:t>
            </a:r>
            <a:r>
              <a:rPr lang="de-DE" dirty="0" err="1" smtClean="0"/>
              <a:t>vstemplate</a:t>
            </a:r>
            <a:r>
              <a:rPr lang="de-DE" dirty="0" smtClean="0"/>
              <a:t>-Datei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Root-Tag </a:t>
            </a:r>
            <a:r>
              <a:rPr lang="de-DE" dirty="0" smtClean="0">
                <a:solidFill>
                  <a:schemeClr val="accent2"/>
                </a:solidFill>
              </a:rPr>
              <a:t>&lt;</a:t>
            </a:r>
            <a:r>
              <a:rPr lang="de-DE" dirty="0" err="1" smtClean="0">
                <a:solidFill>
                  <a:schemeClr val="accent2"/>
                </a:solidFill>
              </a:rPr>
              <a:t>VSTemplate</a:t>
            </a:r>
            <a:r>
              <a:rPr lang="de-DE" dirty="0" smtClean="0">
                <a:solidFill>
                  <a:schemeClr val="accent2"/>
                </a:solidFill>
              </a:rPr>
              <a:t>&gt;</a:t>
            </a:r>
          </a:p>
          <a:p>
            <a:pPr lvl="1"/>
            <a:r>
              <a:rPr lang="de-DE" dirty="0" smtClean="0"/>
              <a:t>Type = "Project" oder "Item"</a:t>
            </a:r>
          </a:p>
          <a:p>
            <a:r>
              <a:rPr lang="de-DE" dirty="0" smtClean="0"/>
              <a:t>Metadaten in </a:t>
            </a:r>
            <a:r>
              <a:rPr lang="de-DE" dirty="0" smtClean="0">
                <a:solidFill>
                  <a:schemeClr val="accent2"/>
                </a:solidFill>
              </a:rPr>
              <a:t>&lt;</a:t>
            </a:r>
            <a:r>
              <a:rPr lang="de-DE" dirty="0" err="1" smtClean="0">
                <a:solidFill>
                  <a:schemeClr val="accent2"/>
                </a:solidFill>
              </a:rPr>
              <a:t>TemplateData</a:t>
            </a:r>
            <a:r>
              <a:rPr lang="de-DE" dirty="0" smtClean="0">
                <a:solidFill>
                  <a:schemeClr val="accent2"/>
                </a:solidFill>
              </a:rPr>
              <a:t>&gt;</a:t>
            </a:r>
          </a:p>
          <a:p>
            <a:pPr lvl="1"/>
            <a:r>
              <a:rPr lang="de-DE" dirty="0" smtClean="0"/>
              <a:t>Name, Beschreibung etc. für Auswahldialog</a:t>
            </a:r>
          </a:p>
          <a:p>
            <a:r>
              <a:rPr lang="de-DE" dirty="0" smtClean="0"/>
              <a:t>Inhalte in </a:t>
            </a:r>
            <a:r>
              <a:rPr lang="de-DE" dirty="0" smtClean="0">
                <a:solidFill>
                  <a:schemeClr val="accent2"/>
                </a:solidFill>
              </a:rPr>
              <a:t>&lt;</a:t>
            </a:r>
            <a:r>
              <a:rPr lang="de-DE" dirty="0" err="1" smtClean="0">
                <a:solidFill>
                  <a:schemeClr val="accent2"/>
                </a:solidFill>
              </a:rPr>
              <a:t>TemplateContent</a:t>
            </a:r>
            <a:r>
              <a:rPr lang="de-DE" dirty="0" smtClean="0">
                <a:solidFill>
                  <a:schemeClr val="accent2"/>
                </a:solidFill>
              </a:rPr>
              <a:t>&gt;</a:t>
            </a:r>
          </a:p>
          <a:p>
            <a:pPr lvl="1"/>
            <a:r>
              <a:rPr lang="de-DE" dirty="0" smtClean="0"/>
              <a:t>Referenzen</a:t>
            </a:r>
          </a:p>
          <a:p>
            <a:pPr lvl="1"/>
            <a:r>
              <a:rPr lang="de-DE" dirty="0" smtClean="0"/>
              <a:t>Projekte</a:t>
            </a:r>
          </a:p>
          <a:p>
            <a:pPr lvl="1"/>
            <a:r>
              <a:rPr lang="de-DE" dirty="0" smtClean="0"/>
              <a:t>Projektelemente</a:t>
            </a:r>
          </a:p>
          <a:p>
            <a:pPr>
              <a:buNone/>
            </a:pPr>
            <a:endParaRPr lang="de-DE" sz="1800" dirty="0" smtClean="0"/>
          </a:p>
          <a:p>
            <a:pPr>
              <a:buNone/>
            </a:pPr>
            <a:r>
              <a:rPr lang="de-DE" sz="1600" dirty="0" smtClean="0"/>
              <a:t>Referenz aller Tags in MSDN Library unter "Visual Studio Template Schema Reference"</a:t>
            </a:r>
          </a:p>
          <a:p>
            <a:pPr>
              <a:buNone/>
            </a:pPr>
            <a:r>
              <a:rPr lang="de-DE" sz="1600" dirty="0" smtClean="0"/>
              <a:t>(Tipp: Suchbegriff mit Anführungszeichen eingeben)</a:t>
            </a:r>
            <a:endParaRPr lang="de-DE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Textersetzung</a:t>
            </a:r>
            <a:endParaRPr lang="en-US" dirty="0"/>
          </a:p>
        </p:txBody>
      </p:sp>
      <p:sp>
        <p:nvSpPr>
          <p:cNvPr id="1126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Sorgt für Flexibilität der Templates</a:t>
            </a:r>
          </a:p>
          <a:p>
            <a:r>
              <a:rPr lang="en-US" smtClean="0"/>
              <a:t>Beispiel: Template für eine Klasse:</a:t>
            </a:r>
            <a:endParaRPr lang="en-US" dirty="0" smtClean="0"/>
          </a:p>
          <a:p>
            <a:pPr marL="0" indent="0">
              <a:buFont typeface="Franklin Gothic Medium" pitchFamily="34" charset="0"/>
              <a:buNone/>
              <a:tabLst>
                <a:tab pos="361950" algn="l"/>
                <a:tab pos="715963" algn="l"/>
                <a:tab pos="1077913" algn="l"/>
                <a:tab pos="1431925" algn="l"/>
              </a:tabLst>
            </a:pPr>
            <a:r>
              <a:rPr lang="en-US" sz="2400" smtClean="0">
                <a:solidFill>
                  <a:schemeClr val="accent2"/>
                </a:solidFill>
              </a:rPr>
              <a:t>	namespace </a:t>
            </a:r>
            <a:r>
              <a:rPr lang="en-US" sz="2400" b="1" dirty="0">
                <a:solidFill>
                  <a:schemeClr val="accent2"/>
                </a:solidFill>
              </a:rPr>
              <a:t>$</a:t>
            </a:r>
            <a:r>
              <a:rPr lang="en-US" sz="2400" b="1" err="1">
                <a:solidFill>
                  <a:schemeClr val="accent2"/>
                </a:solidFill>
              </a:rPr>
              <a:t>rootnamespace</a:t>
            </a:r>
            <a:r>
              <a:rPr lang="en-US" sz="2400" b="1" smtClean="0">
                <a:solidFill>
                  <a:schemeClr val="accent2"/>
                </a:solidFill>
              </a:rPr>
              <a:t>$</a:t>
            </a:r>
            <a:br>
              <a:rPr lang="en-US" sz="2400" b="1" smtClean="0">
                <a:solidFill>
                  <a:schemeClr val="accent2"/>
                </a:solidFill>
              </a:rPr>
            </a:br>
            <a:r>
              <a:rPr lang="en-US" sz="2400" b="1" smtClean="0">
                <a:solidFill>
                  <a:schemeClr val="accent2"/>
                </a:solidFill>
              </a:rPr>
              <a:t>	</a:t>
            </a:r>
            <a:r>
              <a:rPr lang="en-US" sz="2400" smtClean="0">
                <a:solidFill>
                  <a:schemeClr val="accent2"/>
                </a:solidFill>
              </a:rPr>
              <a:t>{</a:t>
            </a:r>
            <a:r>
              <a:rPr lang="en-US" sz="2400">
                <a:solidFill>
                  <a:schemeClr val="accent2"/>
                </a:solidFill>
              </a:rPr>
              <a:t/>
            </a:r>
            <a:br>
              <a:rPr lang="en-US" sz="2400">
                <a:solidFill>
                  <a:schemeClr val="accent2"/>
                </a:solidFill>
              </a:rPr>
            </a:br>
            <a:r>
              <a:rPr lang="en-US" sz="2400" smtClean="0">
                <a:solidFill>
                  <a:schemeClr val="accent2"/>
                </a:solidFill>
              </a:rPr>
              <a:t>		class </a:t>
            </a:r>
            <a:r>
              <a:rPr lang="en-US" sz="2400" b="1" dirty="0">
                <a:solidFill>
                  <a:schemeClr val="accent2"/>
                </a:solidFill>
              </a:rPr>
              <a:t>$</a:t>
            </a:r>
            <a:r>
              <a:rPr lang="en-US" sz="2400" b="1" err="1">
                <a:solidFill>
                  <a:schemeClr val="accent2"/>
                </a:solidFill>
              </a:rPr>
              <a:t>safeitemname</a:t>
            </a:r>
            <a:r>
              <a:rPr lang="en-US" sz="2400" b="1" smtClean="0">
                <a:solidFill>
                  <a:schemeClr val="accent2"/>
                </a:solidFill>
              </a:rPr>
              <a:t>$</a:t>
            </a:r>
            <a:br>
              <a:rPr lang="en-US" sz="2400" b="1" smtClean="0">
                <a:solidFill>
                  <a:schemeClr val="accent2"/>
                </a:solidFill>
              </a:rPr>
            </a:br>
            <a:r>
              <a:rPr lang="en-US" sz="2400" b="1" smtClean="0">
                <a:solidFill>
                  <a:schemeClr val="accent2"/>
                </a:solidFill>
              </a:rPr>
              <a:t>		</a:t>
            </a:r>
            <a:r>
              <a:rPr lang="en-US" sz="2400" smtClean="0">
                <a:solidFill>
                  <a:schemeClr val="accent2"/>
                </a:solidFill>
              </a:rPr>
              <a:t>{</a:t>
            </a:r>
            <a:r>
              <a:rPr lang="en-US" sz="2400">
                <a:solidFill>
                  <a:schemeClr val="accent2"/>
                </a:solidFill>
              </a:rPr>
              <a:t/>
            </a:r>
            <a:br>
              <a:rPr lang="en-US" sz="2400">
                <a:solidFill>
                  <a:schemeClr val="accent2"/>
                </a:solidFill>
              </a:rPr>
            </a:br>
            <a:r>
              <a:rPr lang="en-US" sz="2400" smtClean="0">
                <a:solidFill>
                  <a:schemeClr val="accent2"/>
                </a:solidFill>
              </a:rPr>
              <a:t>			public </a:t>
            </a:r>
            <a:r>
              <a:rPr lang="en-US" sz="2400" b="1" dirty="0">
                <a:solidFill>
                  <a:schemeClr val="accent2"/>
                </a:solidFill>
              </a:rPr>
              <a:t>$</a:t>
            </a:r>
            <a:r>
              <a:rPr lang="en-US" sz="2400" b="1" err="1">
                <a:solidFill>
                  <a:schemeClr val="accent2"/>
                </a:solidFill>
              </a:rPr>
              <a:t>safeitemname</a:t>
            </a:r>
            <a:r>
              <a:rPr lang="en-US" sz="2400" b="1" smtClean="0">
                <a:solidFill>
                  <a:schemeClr val="accent2"/>
                </a:solidFill>
              </a:rPr>
              <a:t>$</a:t>
            </a:r>
            <a:r>
              <a:rPr lang="en-US" sz="2400" smtClean="0">
                <a:solidFill>
                  <a:schemeClr val="accent2"/>
                </a:solidFill>
              </a:rPr>
              <a:t>()</a:t>
            </a:r>
            <a:br>
              <a:rPr lang="en-US" sz="2400" smtClean="0">
                <a:solidFill>
                  <a:schemeClr val="accent2"/>
                </a:solidFill>
              </a:rPr>
            </a:br>
            <a:r>
              <a:rPr lang="en-US" sz="2400" smtClean="0">
                <a:solidFill>
                  <a:schemeClr val="accent2"/>
                </a:solidFill>
              </a:rPr>
              <a:t>			{</a:t>
            </a:r>
            <a:r>
              <a:rPr lang="en-US" sz="2400">
                <a:solidFill>
                  <a:schemeClr val="accent2"/>
                </a:solidFill>
              </a:rPr>
              <a:t/>
            </a:r>
            <a:br>
              <a:rPr lang="en-US" sz="2400">
                <a:solidFill>
                  <a:schemeClr val="accent2"/>
                </a:solidFill>
              </a:rPr>
            </a:br>
            <a:r>
              <a:rPr lang="en-US" sz="2400" smtClean="0">
                <a:solidFill>
                  <a:schemeClr val="accent2"/>
                </a:solidFill>
              </a:rPr>
              <a:t>			}</a:t>
            </a:r>
            <a:r>
              <a:rPr lang="en-US" sz="2400">
                <a:solidFill>
                  <a:schemeClr val="accent2"/>
                </a:solidFill>
              </a:rPr>
              <a:t/>
            </a:r>
            <a:br>
              <a:rPr lang="en-US" sz="2400">
                <a:solidFill>
                  <a:schemeClr val="accent2"/>
                </a:solidFill>
              </a:rPr>
            </a:br>
            <a:r>
              <a:rPr lang="en-US" sz="2400" smtClean="0">
                <a:solidFill>
                  <a:schemeClr val="accent2"/>
                </a:solidFill>
              </a:rPr>
              <a:t>		}</a:t>
            </a:r>
            <a:br>
              <a:rPr lang="en-US" sz="2400" smtClean="0">
                <a:solidFill>
                  <a:schemeClr val="accent2"/>
                </a:solidFill>
              </a:rPr>
            </a:br>
            <a:r>
              <a:rPr lang="en-US" sz="2400" smtClean="0">
                <a:solidFill>
                  <a:schemeClr val="accent2"/>
                </a:solidFill>
              </a:rPr>
              <a:t>	}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4" name="Abgerundete rechteckige Legende 3"/>
          <p:cNvSpPr/>
          <p:nvPr/>
        </p:nvSpPr>
        <p:spPr>
          <a:xfrm>
            <a:off x="6429388" y="3214686"/>
            <a:ext cx="2571768" cy="642942"/>
          </a:xfrm>
          <a:prstGeom prst="wedgeRoundRectCallout">
            <a:avLst>
              <a:gd name="adj1" fmla="val -105103"/>
              <a:gd name="adj2" fmla="val -7713"/>
              <a:gd name="adj3" fmla="val 16667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accent4">
                  <a:tint val="37000"/>
                  <a:satMod val="300000"/>
                </a:schemeClr>
              </a:gs>
            </a:gsLst>
            <a:lin ang="48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smtClean="0"/>
              <a:t>Projekteinstellungen + Verzeichnisebene </a:t>
            </a:r>
            <a:endParaRPr lang="de-DE" sz="1600" dirty="0"/>
          </a:p>
        </p:txBody>
      </p:sp>
      <p:sp>
        <p:nvSpPr>
          <p:cNvPr id="5" name="Abgerundete rechteckige Legende 4"/>
          <p:cNvSpPr/>
          <p:nvPr/>
        </p:nvSpPr>
        <p:spPr>
          <a:xfrm>
            <a:off x="6429388" y="4071942"/>
            <a:ext cx="2571768" cy="642942"/>
          </a:xfrm>
          <a:prstGeom prst="wedgeRoundRectCallout">
            <a:avLst>
              <a:gd name="adj1" fmla="val -128583"/>
              <a:gd name="adj2" fmla="val -29180"/>
              <a:gd name="adj3" fmla="val 16667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accent4">
                  <a:tint val="37000"/>
                  <a:satMod val="300000"/>
                </a:schemeClr>
              </a:gs>
            </a:gsLst>
            <a:lin ang="48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smtClean="0"/>
              <a:t>Aus Dateiname generiert</a:t>
            </a:r>
            <a:endParaRPr lang="de-DE" sz="1600" dirty="0"/>
          </a:p>
        </p:txBody>
      </p:sp>
      <p:sp>
        <p:nvSpPr>
          <p:cNvPr id="6" name="Abgerundete rechteckige Legende 5"/>
          <p:cNvSpPr/>
          <p:nvPr/>
        </p:nvSpPr>
        <p:spPr>
          <a:xfrm>
            <a:off x="6429388" y="4071942"/>
            <a:ext cx="2571768" cy="642942"/>
          </a:xfrm>
          <a:prstGeom prst="wedgeRoundRectCallout">
            <a:avLst>
              <a:gd name="adj1" fmla="val -102420"/>
              <a:gd name="adj2" fmla="val 76815"/>
              <a:gd name="adj3" fmla="val 16667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accent4">
                  <a:tint val="37000"/>
                  <a:satMod val="300000"/>
                </a:schemeClr>
              </a:gs>
            </a:gsLst>
            <a:lin ang="48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smtClean="0"/>
              <a:t>Aus Dateiname generiert</a:t>
            </a:r>
            <a:endParaRPr lang="de-DE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Textersetzung</a:t>
            </a:r>
            <a:endParaRPr lang="en-US"/>
          </a:p>
        </p:txBody>
      </p:sp>
      <p:sp>
        <p:nvSpPr>
          <p:cNvPr id="1136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Muss </a:t>
            </a:r>
            <a:r>
              <a:rPr lang="de-DE" dirty="0"/>
              <a:t>explizit aktiviert werden</a:t>
            </a:r>
            <a:endParaRPr lang="en-US" dirty="0"/>
          </a:p>
          <a:p>
            <a:pPr lvl="1"/>
            <a:r>
              <a:rPr lang="en-US" dirty="0"/>
              <a:t>&lt;</a:t>
            </a:r>
            <a:r>
              <a:rPr lang="en-US" dirty="0" err="1"/>
              <a:t>ProjectItem</a:t>
            </a:r>
            <a:r>
              <a:rPr lang="en-US" dirty="0"/>
              <a:t> ... </a:t>
            </a:r>
            <a:r>
              <a:rPr lang="en-US" dirty="0" err="1"/>
              <a:t>ReplaceParameters</a:t>
            </a:r>
            <a:r>
              <a:rPr lang="en-US" dirty="0"/>
              <a:t>="true"&gt;</a:t>
            </a:r>
          </a:p>
          <a:p>
            <a:r>
              <a:rPr lang="de-DE" dirty="0" smtClean="0"/>
              <a:t>Vorgegeben u.a.:</a:t>
            </a:r>
            <a:endParaRPr lang="de-DE" dirty="0"/>
          </a:p>
          <a:p>
            <a:pPr lvl="1"/>
            <a:r>
              <a:rPr lang="en-US" dirty="0">
                <a:solidFill>
                  <a:schemeClr val="accent2"/>
                </a:solidFill>
              </a:rPr>
              <a:t>$</a:t>
            </a:r>
            <a:r>
              <a:rPr lang="en-US" dirty="0" err="1">
                <a:solidFill>
                  <a:schemeClr val="accent2"/>
                </a:solidFill>
              </a:rPr>
              <a:t>itemname</a:t>
            </a:r>
            <a:r>
              <a:rPr lang="en-US" dirty="0">
                <a:solidFill>
                  <a:schemeClr val="accent2"/>
                </a:solidFill>
              </a:rPr>
              <a:t>$</a:t>
            </a:r>
            <a:r>
              <a:rPr lang="en-US" dirty="0"/>
              <a:t> (</a:t>
            </a:r>
            <a:r>
              <a:rPr lang="en-US" dirty="0" err="1"/>
              <a:t>exakt</a:t>
            </a:r>
            <a:r>
              <a:rPr lang="en-US" dirty="0"/>
              <a:t> </a:t>
            </a:r>
            <a:r>
              <a:rPr lang="en-US" dirty="0" err="1"/>
              <a:t>wie</a:t>
            </a:r>
            <a:r>
              <a:rPr lang="en-US" dirty="0"/>
              <a:t> </a:t>
            </a:r>
            <a:r>
              <a:rPr lang="en-US" dirty="0" err="1"/>
              <a:t>angegeben</a:t>
            </a:r>
            <a:r>
              <a:rPr lang="en-US" dirty="0"/>
              <a:t>)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$</a:t>
            </a:r>
            <a:r>
              <a:rPr lang="en-US" dirty="0" err="1">
                <a:solidFill>
                  <a:schemeClr val="accent2"/>
                </a:solidFill>
              </a:rPr>
              <a:t>safeitemname</a:t>
            </a:r>
            <a:r>
              <a:rPr lang="en-US" dirty="0">
                <a:solidFill>
                  <a:schemeClr val="accent2"/>
                </a:solidFill>
              </a:rPr>
              <a:t>$</a:t>
            </a:r>
            <a:r>
              <a:rPr lang="en-US" dirty="0"/>
              <a:t> (</a:t>
            </a:r>
            <a:r>
              <a:rPr lang="en-US" dirty="0" err="1"/>
              <a:t>als</a:t>
            </a:r>
            <a:r>
              <a:rPr lang="en-US" dirty="0"/>
              <a:t> Identifier </a:t>
            </a:r>
            <a:r>
              <a:rPr lang="en-US" dirty="0" err="1"/>
              <a:t>geeignet</a:t>
            </a:r>
            <a:r>
              <a:rPr lang="en-US" dirty="0"/>
              <a:t>)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$</a:t>
            </a:r>
            <a:r>
              <a:rPr lang="en-US" dirty="0" err="1">
                <a:solidFill>
                  <a:schemeClr val="accent2"/>
                </a:solidFill>
              </a:rPr>
              <a:t>projectname</a:t>
            </a:r>
            <a:r>
              <a:rPr lang="en-US" dirty="0">
                <a:solidFill>
                  <a:schemeClr val="accent2"/>
                </a:solidFill>
              </a:rPr>
              <a:t>$</a:t>
            </a:r>
            <a:r>
              <a:rPr lang="en-US" dirty="0"/>
              <a:t> (</a:t>
            </a:r>
            <a:r>
              <a:rPr lang="en-US" dirty="0" err="1"/>
              <a:t>exakt</a:t>
            </a:r>
            <a:r>
              <a:rPr lang="en-US" dirty="0"/>
              <a:t> </a:t>
            </a:r>
            <a:r>
              <a:rPr lang="en-US" dirty="0" err="1"/>
              <a:t>wie</a:t>
            </a:r>
            <a:r>
              <a:rPr lang="en-US" dirty="0"/>
              <a:t> </a:t>
            </a:r>
            <a:r>
              <a:rPr lang="en-US" dirty="0" err="1"/>
              <a:t>angegeben</a:t>
            </a:r>
            <a:r>
              <a:rPr lang="en-US" dirty="0"/>
              <a:t>)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$</a:t>
            </a:r>
            <a:r>
              <a:rPr lang="en-US" dirty="0" err="1">
                <a:solidFill>
                  <a:schemeClr val="accent2"/>
                </a:solidFill>
              </a:rPr>
              <a:t>safeprojectname</a:t>
            </a:r>
            <a:r>
              <a:rPr lang="en-US" dirty="0">
                <a:solidFill>
                  <a:schemeClr val="accent2"/>
                </a:solidFill>
              </a:rPr>
              <a:t>$</a:t>
            </a:r>
            <a:r>
              <a:rPr lang="en-US" dirty="0"/>
              <a:t> (</a:t>
            </a:r>
            <a:r>
              <a:rPr lang="en-US" dirty="0" err="1"/>
              <a:t>als</a:t>
            </a:r>
            <a:r>
              <a:rPr lang="en-US" dirty="0"/>
              <a:t> Identifier </a:t>
            </a:r>
            <a:r>
              <a:rPr lang="en-US" dirty="0" err="1"/>
              <a:t>geeignet</a:t>
            </a:r>
            <a:r>
              <a:rPr lang="en-US" dirty="0"/>
              <a:t>)</a:t>
            </a:r>
          </a:p>
          <a:p>
            <a:pPr lvl="1"/>
            <a:r>
              <a:rPr lang="en-US" dirty="0">
                <a:solidFill>
                  <a:schemeClr val="accent2"/>
                </a:solidFill>
              </a:rPr>
              <a:t>$</a:t>
            </a:r>
            <a:r>
              <a:rPr lang="en-US" dirty="0" err="1">
                <a:solidFill>
                  <a:schemeClr val="accent2"/>
                </a:solidFill>
              </a:rPr>
              <a:t>rootnamespace</a:t>
            </a:r>
            <a:r>
              <a:rPr lang="en-US" dirty="0" smtClean="0">
                <a:solidFill>
                  <a:schemeClr val="accent2"/>
                </a:solidFill>
              </a:rPr>
              <a:t>$</a:t>
            </a:r>
            <a:r>
              <a:rPr lang="en-US" dirty="0" smtClean="0"/>
              <a:t> (</a:t>
            </a:r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Projekt</a:t>
            </a:r>
            <a:r>
              <a:rPr lang="en-US" dirty="0" smtClean="0"/>
              <a:t> </a:t>
            </a:r>
            <a:r>
              <a:rPr lang="en-US" dirty="0" err="1" smtClean="0"/>
              <a:t>angegeben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de-DE" sz="1600" dirty="0" smtClean="0"/>
          </a:p>
          <a:p>
            <a:pPr>
              <a:buNone/>
            </a:pPr>
            <a:endParaRPr lang="de-DE" sz="1600" dirty="0" smtClean="0"/>
          </a:p>
          <a:p>
            <a:pPr>
              <a:buNone/>
            </a:pPr>
            <a:r>
              <a:rPr lang="de-DE" sz="1600" dirty="0" smtClean="0"/>
              <a:t>Referenz in MSDN-Library unter: "Template Parameters"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Weitere Template-Parameter</a:t>
            </a:r>
            <a:endParaRPr lang="en-US"/>
          </a:p>
        </p:txBody>
      </p:sp>
      <p:sp>
        <p:nvSpPr>
          <p:cNvPr id="1146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Informationen über das System</a:t>
            </a:r>
          </a:p>
          <a:p>
            <a:pPr lvl="1"/>
            <a:r>
              <a:rPr lang="en-US" smtClean="0">
                <a:solidFill>
                  <a:schemeClr val="accent2"/>
                </a:solidFill>
              </a:rPr>
              <a:t>$</a:t>
            </a:r>
            <a:r>
              <a:rPr lang="en-US">
                <a:solidFill>
                  <a:schemeClr val="accent2"/>
                </a:solidFill>
              </a:rPr>
              <a:t>machinename</a:t>
            </a:r>
            <a:r>
              <a:rPr lang="en-US" smtClean="0">
                <a:solidFill>
                  <a:schemeClr val="accent2"/>
                </a:solidFill>
              </a:rPr>
              <a:t>$, $</a:t>
            </a:r>
            <a:r>
              <a:rPr lang="en-US">
                <a:solidFill>
                  <a:schemeClr val="accent2"/>
                </a:solidFill>
              </a:rPr>
              <a:t>registeredorganization</a:t>
            </a:r>
            <a:r>
              <a:rPr lang="en-US" smtClean="0">
                <a:solidFill>
                  <a:schemeClr val="accent2"/>
                </a:solidFill>
              </a:rPr>
              <a:t>$</a:t>
            </a:r>
          </a:p>
          <a:p>
            <a:pPr lvl="1"/>
            <a:r>
              <a:rPr lang="en-US" smtClean="0">
                <a:solidFill>
                  <a:schemeClr val="accent2"/>
                </a:solidFill>
              </a:rPr>
              <a:t>$userdomain$, $username$</a:t>
            </a:r>
          </a:p>
          <a:p>
            <a:pPr lvl="1"/>
            <a:r>
              <a:rPr lang="en-US" smtClean="0">
                <a:solidFill>
                  <a:schemeClr val="accent2"/>
                </a:solidFill>
              </a:rPr>
              <a:t>$clrversion$</a:t>
            </a:r>
          </a:p>
          <a:p>
            <a:r>
              <a:rPr lang="de-DE" smtClean="0">
                <a:solidFill>
                  <a:schemeClr val="tx1"/>
                </a:solidFill>
              </a:rPr>
              <a:t>Datum und Zeit</a:t>
            </a:r>
          </a:p>
          <a:p>
            <a:pPr lvl="1"/>
            <a:r>
              <a:rPr lang="de-DE" smtClean="0">
                <a:solidFill>
                  <a:schemeClr val="accent2"/>
                </a:solidFill>
              </a:rPr>
              <a:t>$</a:t>
            </a:r>
            <a:r>
              <a:rPr lang="en-US">
                <a:solidFill>
                  <a:schemeClr val="accent2"/>
                </a:solidFill>
              </a:rPr>
              <a:t>time$</a:t>
            </a:r>
            <a:r>
              <a:rPr lang="en-US"/>
              <a:t> (DD/MM/YYYY </a:t>
            </a:r>
            <a:r>
              <a:rPr lang="en-US" smtClean="0"/>
              <a:t>HH:MM:SS)</a:t>
            </a:r>
            <a:endParaRPr lang="en-US"/>
          </a:p>
          <a:p>
            <a:pPr lvl="1"/>
            <a:r>
              <a:rPr lang="en-US" smtClean="0">
                <a:solidFill>
                  <a:schemeClr val="accent2"/>
                </a:solidFill>
              </a:rPr>
              <a:t>$</a:t>
            </a:r>
            <a:r>
              <a:rPr lang="en-US">
                <a:solidFill>
                  <a:schemeClr val="accent2"/>
                </a:solidFill>
              </a:rPr>
              <a:t>year$</a:t>
            </a:r>
            <a:r>
              <a:rPr lang="en-US"/>
              <a:t> (YYYY</a:t>
            </a:r>
            <a:r>
              <a:rPr lang="en-US" smtClean="0"/>
              <a:t>)</a:t>
            </a:r>
          </a:p>
          <a:p>
            <a:r>
              <a:rPr lang="de-DE" smtClean="0">
                <a:solidFill>
                  <a:schemeClr val="accent2"/>
                </a:solidFill>
              </a:rPr>
              <a:t>$GUID1$</a:t>
            </a:r>
            <a:r>
              <a:rPr lang="de-DE" smtClean="0"/>
              <a:t>, </a:t>
            </a:r>
            <a:r>
              <a:rPr lang="de-DE" smtClean="0">
                <a:solidFill>
                  <a:schemeClr val="accent2"/>
                </a:solidFill>
              </a:rPr>
              <a:t>$GUID2$</a:t>
            </a:r>
            <a:r>
              <a:rPr lang="de-DE" smtClean="0"/>
              <a:t>, ... </a:t>
            </a:r>
            <a:r>
              <a:rPr lang="de-DE" smtClean="0">
                <a:solidFill>
                  <a:schemeClr val="accent2"/>
                </a:solidFill>
              </a:rPr>
              <a:t>$GUID10$</a:t>
            </a:r>
            <a:endParaRPr lang="en-US" smtClean="0">
              <a:solidFill>
                <a:schemeClr val="accent2"/>
              </a:solidFill>
            </a:endParaRPr>
          </a:p>
          <a:p>
            <a:pPr lvl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Eigene Parameter</a:t>
            </a:r>
            <a:endParaRPr lang="en-US"/>
          </a:p>
        </p:txBody>
      </p:sp>
      <p:sp>
        <p:nvSpPr>
          <p:cNvPr id="1167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Möglichkeit </a:t>
            </a:r>
            <a:r>
              <a:rPr lang="de-DE" dirty="0" smtClean="0"/>
              <a:t>1: </a:t>
            </a:r>
            <a:r>
              <a:rPr lang="de-DE" b="1"/>
              <a:t>Custom </a:t>
            </a:r>
            <a:r>
              <a:rPr lang="de-DE" b="1" smtClean="0"/>
              <a:t>Parameters</a:t>
            </a:r>
          </a:p>
          <a:p>
            <a:r>
              <a:rPr lang="de-DE" smtClean="0"/>
              <a:t>In der </a:t>
            </a:r>
            <a:r>
              <a:rPr lang="de-DE" b="1" smtClean="0"/>
              <a:t>.vstemplate</a:t>
            </a:r>
            <a:r>
              <a:rPr lang="de-DE" smtClean="0"/>
              <a:t>-Datei:</a:t>
            </a:r>
            <a:endParaRPr lang="de-DE" dirty="0" smtClean="0"/>
          </a:p>
          <a:p>
            <a:pPr marL="0" indent="0">
              <a:buNone/>
              <a:tabLst>
                <a:tab pos="361950" algn="l"/>
                <a:tab pos="715963" algn="l"/>
                <a:tab pos="1077913" algn="l"/>
                <a:tab pos="1431925" algn="l"/>
              </a:tabLst>
            </a:pPr>
            <a:r>
              <a:rPr lang="en-US" sz="2000" smtClean="0">
                <a:solidFill>
                  <a:schemeClr val="accent2"/>
                </a:solidFill>
              </a:rPr>
              <a:t>&lt;</a:t>
            </a:r>
            <a:r>
              <a:rPr lang="en-US" sz="2000" err="1" smtClean="0">
                <a:solidFill>
                  <a:schemeClr val="accent2"/>
                </a:solidFill>
              </a:rPr>
              <a:t>TemplateContent</a:t>
            </a:r>
            <a:r>
              <a:rPr lang="en-US" sz="2000" smtClean="0">
                <a:solidFill>
                  <a:schemeClr val="accent2"/>
                </a:solidFill>
              </a:rPr>
              <a:t>&gt;</a:t>
            </a:r>
            <a:br>
              <a:rPr lang="en-US" sz="2000" smtClean="0">
                <a:solidFill>
                  <a:schemeClr val="accent2"/>
                </a:solidFill>
              </a:rPr>
            </a:br>
            <a:r>
              <a:rPr lang="en-US" sz="2000" smtClean="0">
                <a:solidFill>
                  <a:schemeClr val="accent2"/>
                </a:solidFill>
              </a:rPr>
              <a:t>	...</a:t>
            </a:r>
            <a:br>
              <a:rPr lang="en-US" sz="2000" smtClean="0">
                <a:solidFill>
                  <a:schemeClr val="accent2"/>
                </a:solidFill>
              </a:rPr>
            </a:br>
            <a:r>
              <a:rPr lang="en-US" sz="2000" smtClean="0">
                <a:solidFill>
                  <a:schemeClr val="accent2"/>
                </a:solidFill>
              </a:rPr>
              <a:t>	&lt;</a:t>
            </a:r>
            <a:r>
              <a:rPr lang="en-US" sz="2000" err="1">
                <a:solidFill>
                  <a:schemeClr val="accent2"/>
                </a:solidFill>
              </a:rPr>
              <a:t>CustomParameters</a:t>
            </a:r>
            <a:r>
              <a:rPr lang="en-US" sz="2000" smtClean="0">
                <a:solidFill>
                  <a:schemeClr val="accent2"/>
                </a:solidFill>
              </a:rPr>
              <a:t>&gt;</a:t>
            </a:r>
            <a:br>
              <a:rPr lang="en-US" sz="2000" smtClean="0">
                <a:solidFill>
                  <a:schemeClr val="accent2"/>
                </a:solidFill>
              </a:rPr>
            </a:br>
            <a:r>
              <a:rPr lang="en-US" sz="2000" smtClean="0">
                <a:solidFill>
                  <a:schemeClr val="accent2"/>
                </a:solidFill>
              </a:rPr>
              <a:t>		&lt;</a:t>
            </a:r>
            <a:r>
              <a:rPr lang="en-US" sz="2000" dirty="0" err="1">
                <a:solidFill>
                  <a:schemeClr val="accent2"/>
                </a:solidFill>
              </a:rPr>
              <a:t>CustomParameter</a:t>
            </a:r>
            <a:r>
              <a:rPr lang="en-US" sz="2000" dirty="0">
                <a:solidFill>
                  <a:schemeClr val="accent2"/>
                </a:solidFill>
              </a:rPr>
              <a:t> Name="</a:t>
            </a:r>
            <a:r>
              <a:rPr lang="en-US" sz="2000" dirty="0">
                <a:solidFill>
                  <a:srgbClr val="C00000"/>
                </a:solidFill>
              </a:rPr>
              <a:t>$MyParameter1$</a:t>
            </a:r>
            <a:r>
              <a:rPr lang="en-US" sz="2000" dirty="0">
                <a:solidFill>
                  <a:schemeClr val="accent2"/>
                </a:solidFill>
              </a:rPr>
              <a:t>" Value="</a:t>
            </a:r>
            <a:r>
              <a:rPr lang="en-US" sz="2000" dirty="0">
                <a:solidFill>
                  <a:srgbClr val="C00000"/>
                </a:solidFill>
              </a:rPr>
              <a:t>MyValue1</a:t>
            </a:r>
            <a:r>
              <a:rPr lang="en-US" sz="2000" smtClean="0">
                <a:solidFill>
                  <a:schemeClr val="accent2"/>
                </a:solidFill>
              </a:rPr>
              <a:t>" /&gt;</a:t>
            </a:r>
            <a:br>
              <a:rPr lang="en-US" sz="2000" smtClean="0">
                <a:solidFill>
                  <a:schemeClr val="accent2"/>
                </a:solidFill>
              </a:rPr>
            </a:br>
            <a:r>
              <a:rPr lang="en-US" sz="2000" smtClean="0">
                <a:solidFill>
                  <a:schemeClr val="accent2"/>
                </a:solidFill>
              </a:rPr>
              <a:t>		&lt;</a:t>
            </a:r>
            <a:r>
              <a:rPr lang="en-US" sz="2000" dirty="0" err="1">
                <a:solidFill>
                  <a:schemeClr val="accent2"/>
                </a:solidFill>
              </a:rPr>
              <a:t>CustomParameter</a:t>
            </a:r>
            <a:r>
              <a:rPr lang="en-US" sz="2000" dirty="0">
                <a:solidFill>
                  <a:schemeClr val="accent2"/>
                </a:solidFill>
              </a:rPr>
              <a:t> Name="</a:t>
            </a:r>
            <a:r>
              <a:rPr lang="en-US" sz="2000" dirty="0">
                <a:solidFill>
                  <a:srgbClr val="C00000"/>
                </a:solidFill>
              </a:rPr>
              <a:t>$MyParameter2$</a:t>
            </a:r>
            <a:r>
              <a:rPr lang="en-US" sz="2000" dirty="0">
                <a:solidFill>
                  <a:schemeClr val="accent2"/>
                </a:solidFill>
              </a:rPr>
              <a:t>" Value="</a:t>
            </a:r>
            <a:r>
              <a:rPr lang="en-US" sz="2000" dirty="0">
                <a:solidFill>
                  <a:srgbClr val="C00000"/>
                </a:solidFill>
              </a:rPr>
              <a:t>MyValue2</a:t>
            </a:r>
            <a:r>
              <a:rPr lang="en-US" sz="2000" smtClean="0">
                <a:solidFill>
                  <a:schemeClr val="accent2"/>
                </a:solidFill>
              </a:rPr>
              <a:t>" /&gt;</a:t>
            </a:r>
            <a:br>
              <a:rPr lang="en-US" sz="2000" smtClean="0">
                <a:solidFill>
                  <a:schemeClr val="accent2"/>
                </a:solidFill>
              </a:rPr>
            </a:br>
            <a:r>
              <a:rPr lang="en-US" sz="2000" smtClean="0">
                <a:solidFill>
                  <a:schemeClr val="accent2"/>
                </a:solidFill>
              </a:rPr>
              <a:t>	&lt;/</a:t>
            </a:r>
            <a:r>
              <a:rPr lang="en-US" sz="2000" err="1">
                <a:solidFill>
                  <a:schemeClr val="accent2"/>
                </a:solidFill>
              </a:rPr>
              <a:t>CustomParameters</a:t>
            </a:r>
            <a:r>
              <a:rPr lang="en-US" sz="2000" smtClean="0">
                <a:solidFill>
                  <a:schemeClr val="accent2"/>
                </a:solidFill>
              </a:rPr>
              <a:t>&gt;</a:t>
            </a:r>
            <a:br>
              <a:rPr lang="en-US" sz="2000" smtClean="0">
                <a:solidFill>
                  <a:schemeClr val="accent2"/>
                </a:solidFill>
              </a:rPr>
            </a:br>
            <a:r>
              <a:rPr lang="en-US" sz="2000" smtClean="0">
                <a:solidFill>
                  <a:schemeClr val="accent2"/>
                </a:solidFill>
              </a:rPr>
              <a:t>	...</a:t>
            </a:r>
            <a:br>
              <a:rPr lang="en-US" sz="2000" smtClean="0">
                <a:solidFill>
                  <a:schemeClr val="accent2"/>
                </a:solidFill>
              </a:rPr>
            </a:br>
            <a:r>
              <a:rPr lang="en-US" sz="2000" smtClean="0">
                <a:solidFill>
                  <a:schemeClr val="accent2"/>
                </a:solidFill>
              </a:rPr>
              <a:t>&lt;/</a:t>
            </a:r>
            <a:r>
              <a:rPr lang="en-US" sz="2000" err="1">
                <a:solidFill>
                  <a:schemeClr val="accent2"/>
                </a:solidFill>
              </a:rPr>
              <a:t>TemplateContent</a:t>
            </a:r>
            <a:r>
              <a:rPr lang="en-US" sz="2000" smtClean="0">
                <a:solidFill>
                  <a:schemeClr val="accent2"/>
                </a:solidFill>
              </a:rPr>
              <a:t>&gt;</a:t>
            </a:r>
            <a:endParaRPr lang="en-US" sz="1800" dirty="0" smtClean="0">
              <a:solidFill>
                <a:schemeClr val="accent2"/>
              </a:solidFill>
            </a:endParaRPr>
          </a:p>
          <a:p>
            <a:r>
              <a:rPr lang="de-DE" smtClean="0"/>
              <a:t>Nachteil: Nur statische </a:t>
            </a:r>
            <a:r>
              <a:rPr lang="de-DE" dirty="0" smtClean="0"/>
              <a:t>Ersetzung</a:t>
            </a:r>
            <a:endParaRPr lang="en-US" sz="1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Eigene Parameter</a:t>
            </a: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Möglichkeit </a:t>
            </a:r>
            <a:r>
              <a:rPr lang="de-DE" smtClean="0"/>
              <a:t>2: </a:t>
            </a:r>
            <a:r>
              <a:rPr lang="de-DE" b="1" dirty="0" smtClean="0"/>
              <a:t>Wizard</a:t>
            </a:r>
            <a:endParaRPr lang="de-DE" dirty="0"/>
          </a:p>
          <a:p>
            <a:r>
              <a:rPr lang="de-DE" smtClean="0"/>
              <a:t>Nicht notwendigerweise GUI involviert!</a:t>
            </a:r>
          </a:p>
          <a:p>
            <a:pPr lvl="1"/>
            <a:r>
              <a:rPr lang="de-DE" smtClean="0"/>
              <a:t>A</a:t>
            </a:r>
            <a:r>
              <a:rPr lang="de-DE" smtClean="0">
                <a:sym typeface="Symbol" pitchFamily="18" charset="2"/>
              </a:rPr>
              <a:t>uch "Wizards" ohne GUI denkbar, z.B. Ersatz für "</a:t>
            </a:r>
            <a:r>
              <a:rPr lang="de-DE" smtClean="0">
                <a:solidFill>
                  <a:schemeClr val="accent2"/>
                </a:solidFill>
                <a:sym typeface="Symbol" pitchFamily="18" charset="2"/>
              </a:rPr>
              <a:t>$time$</a:t>
            </a:r>
            <a:r>
              <a:rPr lang="de-DE" smtClean="0">
                <a:sym typeface="Symbol" pitchFamily="18" charset="2"/>
              </a:rPr>
              <a:t>" (mit eigenem Zeitformat)</a:t>
            </a:r>
          </a:p>
          <a:p>
            <a:r>
              <a:rPr lang="de-DE" smtClean="0"/>
              <a:t>Also: </a:t>
            </a:r>
            <a:r>
              <a:rPr lang="de-DE" dirty="0" smtClean="0"/>
              <a:t>"Wizard" </a:t>
            </a:r>
            <a:r>
              <a:rPr lang="de-DE" dirty="0"/>
              <a:t>== C#-Klasse, die </a:t>
            </a:r>
            <a:r>
              <a:rPr lang="de-DE" dirty="0" err="1">
                <a:solidFill>
                  <a:schemeClr val="accent2"/>
                </a:solidFill>
              </a:rPr>
              <a:t>IWizard</a:t>
            </a:r>
            <a:r>
              <a:rPr lang="de-DE" dirty="0"/>
              <a:t> implementiert</a:t>
            </a:r>
          </a:p>
          <a:p>
            <a:pPr lvl="1"/>
            <a:r>
              <a:rPr lang="en-US" sz="2000" dirty="0"/>
              <a:t>Namespace </a:t>
            </a:r>
            <a:r>
              <a:rPr lang="en-US" sz="2000" dirty="0" err="1">
                <a:solidFill>
                  <a:schemeClr val="accent2"/>
                </a:solidFill>
              </a:rPr>
              <a:t>Microsoft.VisualStudio.TemplateWizard</a:t>
            </a:r>
            <a:endParaRPr lang="en-US" sz="2000" dirty="0">
              <a:solidFill>
                <a:schemeClr val="accent2"/>
              </a:solidFill>
            </a:endParaRPr>
          </a:p>
          <a:p>
            <a:pPr lvl="1"/>
            <a:r>
              <a:rPr lang="de-DE" sz="2000" err="1"/>
              <a:t>Assembly</a:t>
            </a:r>
            <a:r>
              <a:rPr lang="de-DE" sz="2000"/>
              <a:t> </a:t>
            </a:r>
            <a:r>
              <a:rPr lang="en-US" sz="2000" smtClean="0">
                <a:solidFill>
                  <a:schemeClr val="accent2"/>
                </a:solidFill>
              </a:rPr>
              <a:t>Microsoft.VisualStudio.TemplateWizardInterface</a:t>
            </a:r>
            <a:endParaRPr lang="en-US" sz="20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IWizard</a:t>
            </a:r>
            <a:r>
              <a:rPr lang="de-DE" dirty="0" smtClean="0"/>
              <a:t>: </a:t>
            </a:r>
            <a:r>
              <a:rPr lang="de-DE" dirty="0" err="1" smtClean="0"/>
              <a:t>Implementation</a:t>
            </a:r>
            <a:endParaRPr lang="en-US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Beispiel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smtClean="0">
                <a:solidFill>
                  <a:schemeClr val="tx1"/>
                </a:solidFill>
              </a:rPr>
              <a:t>Item Templates</a:t>
            </a:r>
            <a:endParaRPr lang="en-US" sz="2800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en-US" sz="2800" smtClean="0">
                <a:solidFill>
                  <a:schemeClr val="accent2"/>
                </a:solidFill>
              </a:rPr>
              <a:t>public </a:t>
            </a:r>
            <a:r>
              <a:rPr lang="en-US" sz="2800" dirty="0">
                <a:solidFill>
                  <a:schemeClr val="accent2"/>
                </a:solidFill>
              </a:rPr>
              <a:t>void </a:t>
            </a:r>
            <a:r>
              <a:rPr lang="en-US" sz="2800" dirty="0" err="1">
                <a:solidFill>
                  <a:schemeClr val="accent2"/>
                </a:solidFill>
              </a:rPr>
              <a:t>RunStarted</a:t>
            </a:r>
            <a:r>
              <a:rPr lang="en-US" sz="2800" dirty="0">
                <a:solidFill>
                  <a:schemeClr val="accent2"/>
                </a:solidFill>
              </a:rPr>
              <a:t>(</a:t>
            </a:r>
            <a:br>
              <a:rPr lang="en-US" sz="2800" dirty="0">
                <a:solidFill>
                  <a:schemeClr val="accent2"/>
                </a:solidFill>
              </a:rPr>
            </a:br>
            <a:r>
              <a:rPr lang="en-US" sz="2800" dirty="0" smtClean="0">
                <a:solidFill>
                  <a:srgbClr val="C0C0C0"/>
                </a:solidFill>
              </a:rPr>
              <a:t>object </a:t>
            </a:r>
            <a:r>
              <a:rPr lang="en-US" sz="2800" dirty="0" err="1">
                <a:solidFill>
                  <a:srgbClr val="C0C0C0"/>
                </a:solidFill>
              </a:rPr>
              <a:t>automationObject</a:t>
            </a:r>
            <a:r>
              <a:rPr lang="en-US" sz="2800" dirty="0">
                <a:solidFill>
                  <a:srgbClr val="C0C0C0"/>
                </a:solidFill>
              </a:rPr>
              <a:t>,</a:t>
            </a:r>
            <a:br>
              <a:rPr lang="en-US" sz="2800" dirty="0">
                <a:solidFill>
                  <a:srgbClr val="C0C0C0"/>
                </a:solidFill>
              </a:rPr>
            </a:br>
            <a:r>
              <a:rPr lang="en-US" sz="2800" dirty="0" smtClean="0">
                <a:solidFill>
                  <a:schemeClr val="accent2"/>
                </a:solidFill>
              </a:rPr>
              <a:t>Dictionary&lt;string</a:t>
            </a:r>
            <a:r>
              <a:rPr lang="en-US" sz="2800" dirty="0">
                <a:solidFill>
                  <a:schemeClr val="accent2"/>
                </a:solidFill>
              </a:rPr>
              <a:t>, string&gt; </a:t>
            </a:r>
            <a:r>
              <a:rPr lang="en-US" sz="2800" dirty="0" err="1">
                <a:solidFill>
                  <a:schemeClr val="accent2"/>
                </a:solidFill>
              </a:rPr>
              <a:t>replacementsDictionary</a:t>
            </a:r>
            <a:r>
              <a:rPr lang="en-US" sz="2800" dirty="0">
                <a:solidFill>
                  <a:schemeClr val="accent2"/>
                </a:solidFill>
              </a:rPr>
              <a:t>,</a:t>
            </a:r>
            <a:br>
              <a:rPr lang="en-US" sz="2800" dirty="0">
                <a:solidFill>
                  <a:schemeClr val="accent2"/>
                </a:solidFill>
              </a:rPr>
            </a:br>
            <a:r>
              <a:rPr lang="en-US" sz="2800" dirty="0" err="1" smtClean="0">
                <a:solidFill>
                  <a:srgbClr val="C0C0C0"/>
                </a:solidFill>
              </a:rPr>
              <a:t>WizardRunKind</a:t>
            </a:r>
            <a:r>
              <a:rPr lang="en-US" sz="2800" dirty="0" smtClean="0">
                <a:solidFill>
                  <a:srgbClr val="C0C0C0"/>
                </a:solidFill>
              </a:rPr>
              <a:t> </a:t>
            </a:r>
            <a:r>
              <a:rPr lang="en-US" sz="2800" dirty="0" err="1">
                <a:solidFill>
                  <a:srgbClr val="C0C0C0"/>
                </a:solidFill>
              </a:rPr>
              <a:t>runKind</a:t>
            </a:r>
            <a:r>
              <a:rPr lang="en-US" sz="2800" dirty="0">
                <a:solidFill>
                  <a:srgbClr val="C0C0C0"/>
                </a:solidFill>
              </a:rPr>
              <a:t>,</a:t>
            </a:r>
            <a:br>
              <a:rPr lang="en-US" sz="2800" dirty="0">
                <a:solidFill>
                  <a:srgbClr val="C0C0C0"/>
                </a:solidFill>
              </a:rPr>
            </a:br>
            <a:r>
              <a:rPr lang="en-US" sz="2800" dirty="0" smtClean="0">
                <a:solidFill>
                  <a:srgbClr val="C0C0C0"/>
                </a:solidFill>
              </a:rPr>
              <a:t>object</a:t>
            </a:r>
            <a:r>
              <a:rPr lang="en-US" sz="2800" dirty="0">
                <a:solidFill>
                  <a:srgbClr val="C0C0C0"/>
                </a:solidFill>
              </a:rPr>
              <a:t>[] </a:t>
            </a:r>
            <a:r>
              <a:rPr lang="en-US" sz="2800" dirty="0" err="1">
                <a:solidFill>
                  <a:srgbClr val="C0C0C0"/>
                </a:solidFill>
              </a:rPr>
              <a:t>customParams</a:t>
            </a:r>
            <a:r>
              <a:rPr lang="en-US" sz="2800" dirty="0" smtClean="0">
                <a:solidFill>
                  <a:srgbClr val="C0C0C0"/>
                </a:solidFill>
              </a:rPr>
              <a:t>)</a:t>
            </a:r>
          </a:p>
          <a:p>
            <a:pPr marL="0" indent="0">
              <a:buNone/>
            </a:pPr>
            <a:r>
              <a:rPr lang="de-DE" sz="2800" smtClean="0">
                <a:solidFill>
                  <a:schemeClr val="accent2"/>
                </a:solidFill>
              </a:rPr>
              <a:t/>
            </a:r>
            <a:br>
              <a:rPr lang="de-DE" sz="2800" smtClean="0">
                <a:solidFill>
                  <a:schemeClr val="accent2"/>
                </a:solidFill>
              </a:rPr>
            </a:br>
            <a:r>
              <a:rPr lang="de-DE" sz="2800" smtClean="0">
                <a:solidFill>
                  <a:schemeClr val="accent2"/>
                </a:solidFill>
              </a:rPr>
              <a:t>public </a:t>
            </a:r>
            <a:r>
              <a:rPr lang="de-DE" sz="2800" dirty="0" err="1">
                <a:solidFill>
                  <a:schemeClr val="accent2"/>
                </a:solidFill>
              </a:rPr>
              <a:t>bool</a:t>
            </a:r>
            <a:r>
              <a:rPr lang="de-DE" sz="2800" dirty="0">
                <a:solidFill>
                  <a:schemeClr val="accent2"/>
                </a:solidFill>
              </a:rPr>
              <a:t> </a:t>
            </a:r>
            <a:r>
              <a:rPr lang="de-DE" sz="2800" dirty="0" err="1">
                <a:solidFill>
                  <a:schemeClr val="accent2"/>
                </a:solidFill>
              </a:rPr>
              <a:t>ShouldAddProjectItem</a:t>
            </a:r>
            <a:r>
              <a:rPr lang="de-DE" sz="2800" dirty="0">
                <a:solidFill>
                  <a:schemeClr val="accent2"/>
                </a:solidFill>
              </a:rPr>
              <a:t>(</a:t>
            </a:r>
            <a:r>
              <a:rPr lang="de-DE" sz="2800" dirty="0" err="1">
                <a:solidFill>
                  <a:srgbClr val="C0C0C0"/>
                </a:solidFill>
              </a:rPr>
              <a:t>string</a:t>
            </a:r>
            <a:r>
              <a:rPr lang="de-DE" sz="2800" dirty="0">
                <a:solidFill>
                  <a:srgbClr val="C0C0C0"/>
                </a:solidFill>
              </a:rPr>
              <a:t> </a:t>
            </a:r>
            <a:r>
              <a:rPr lang="de-DE" sz="2800" dirty="0" err="1">
                <a:solidFill>
                  <a:srgbClr val="C0C0C0"/>
                </a:solidFill>
              </a:rPr>
              <a:t>filePath</a:t>
            </a:r>
            <a:r>
              <a:rPr lang="de-DE" sz="2800" dirty="0" smtClean="0">
                <a:solidFill>
                  <a:schemeClr val="accent2"/>
                </a:solidFill>
              </a:rPr>
              <a:t>)</a:t>
            </a:r>
            <a:endParaRPr lang="de-DE" sz="2800" dirty="0">
              <a:solidFill>
                <a:schemeClr val="accent2"/>
              </a:solidFill>
            </a:endParaRPr>
          </a:p>
        </p:txBody>
      </p:sp>
      <p:sp>
        <p:nvSpPr>
          <p:cNvPr id="4" name="Abgerundete rechteckige Legende 3"/>
          <p:cNvSpPr/>
          <p:nvPr/>
        </p:nvSpPr>
        <p:spPr>
          <a:xfrm>
            <a:off x="6643702" y="4143380"/>
            <a:ext cx="2143140" cy="1000132"/>
          </a:xfrm>
          <a:prstGeom prst="wedgeRoundRectCallout">
            <a:avLst>
              <a:gd name="adj1" fmla="val -22884"/>
              <a:gd name="adj2" fmla="val -79253"/>
              <a:gd name="adj3" fmla="val 1666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sz="1400" dirty="0" smtClean="0"/>
              <a:t>wird in </a:t>
            </a:r>
            <a:r>
              <a:rPr lang="de-DE" sz="1400" dirty="0" err="1" smtClean="0">
                <a:solidFill>
                  <a:schemeClr val="accent2"/>
                </a:solidFill>
              </a:rPr>
              <a:t>RunStarted</a:t>
            </a:r>
            <a:r>
              <a:rPr lang="de-DE" sz="1400" dirty="0" smtClean="0">
                <a:solidFill>
                  <a:schemeClr val="accent2"/>
                </a:solidFill>
              </a:rPr>
              <a:t>(...)</a:t>
            </a:r>
            <a:r>
              <a:rPr lang="de-DE" sz="1400" dirty="0" smtClean="0"/>
              <a:t> gefüllt, z.B. mit</a:t>
            </a:r>
          </a:p>
          <a:p>
            <a:r>
              <a:rPr lang="de-DE" sz="1400" dirty="0" smtClean="0"/>
              <a:t>Key= </a:t>
            </a:r>
            <a:r>
              <a:rPr lang="de-DE" sz="1400" dirty="0" smtClean="0">
                <a:solidFill>
                  <a:schemeClr val="accent2"/>
                </a:solidFill>
              </a:rPr>
              <a:t>"$</a:t>
            </a:r>
            <a:r>
              <a:rPr lang="de-DE" sz="1400" dirty="0" err="1" smtClean="0">
                <a:solidFill>
                  <a:schemeClr val="accent2"/>
                </a:solidFill>
              </a:rPr>
              <a:t>MyParameter</a:t>
            </a:r>
            <a:r>
              <a:rPr lang="de-DE" sz="1400" dirty="0" smtClean="0">
                <a:solidFill>
                  <a:schemeClr val="accent2"/>
                </a:solidFill>
              </a:rPr>
              <a:t>$"</a:t>
            </a:r>
            <a:br>
              <a:rPr lang="de-DE" sz="1400" dirty="0" smtClean="0">
                <a:solidFill>
                  <a:schemeClr val="accent2"/>
                </a:solidFill>
              </a:rPr>
            </a:br>
            <a:r>
              <a:rPr lang="de-DE" sz="1400" dirty="0" smtClean="0"/>
              <a:t>Value = </a:t>
            </a:r>
            <a:r>
              <a:rPr lang="de-DE" sz="1400" dirty="0" smtClean="0">
                <a:solidFill>
                  <a:schemeClr val="accent2"/>
                </a:solidFill>
                <a:sym typeface="Symbol" pitchFamily="18" charset="2"/>
              </a:rPr>
              <a:t>"The Value"</a:t>
            </a:r>
            <a:endParaRPr lang="de-DE" sz="1400" dirty="0"/>
          </a:p>
        </p:txBody>
      </p:sp>
      <p:sp>
        <p:nvSpPr>
          <p:cNvPr id="5" name="Abgerundete rechteckige Legende 4"/>
          <p:cNvSpPr/>
          <p:nvPr/>
        </p:nvSpPr>
        <p:spPr>
          <a:xfrm>
            <a:off x="1071538" y="6000768"/>
            <a:ext cx="2000264" cy="785794"/>
          </a:xfrm>
          <a:prstGeom prst="wedgeRoundRectCallout">
            <a:avLst>
              <a:gd name="adj1" fmla="val -22884"/>
              <a:gd name="adj2" fmla="val -79253"/>
              <a:gd name="adj3" fmla="val 1666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DE" sz="1400" dirty="0" err="1" smtClean="0">
                <a:solidFill>
                  <a:schemeClr val="accent2"/>
                </a:solidFill>
              </a:rPr>
              <a:t>true</a:t>
            </a:r>
            <a:r>
              <a:rPr lang="de-DE" sz="1400" dirty="0" smtClean="0"/>
              <a:t> : Datei wird zum Projekt hinzugefügt</a:t>
            </a:r>
            <a:endParaRPr lang="de-DE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3" grpId="0" uiExpand="1" build="p"/>
      <p:bldP spid="4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IWizard</a:t>
            </a:r>
            <a:r>
              <a:rPr lang="de-DE" dirty="0" smtClean="0"/>
              <a:t>: Arbeitsablauf</a:t>
            </a:r>
            <a:endParaRPr lang="en-US" dirty="0"/>
          </a:p>
        </p:txBody>
      </p:sp>
      <p:sp>
        <p:nvSpPr>
          <p:cNvPr id="1177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Class </a:t>
            </a:r>
            <a:r>
              <a:rPr lang="de-DE" dirty="0"/>
              <a:t>Library </a:t>
            </a:r>
            <a:r>
              <a:rPr lang="de-DE" dirty="0" smtClean="0"/>
              <a:t>erstellen</a:t>
            </a:r>
          </a:p>
          <a:p>
            <a:pPr lvl="1"/>
            <a:r>
              <a:rPr lang="de-DE" dirty="0" smtClean="0"/>
              <a:t>Klasse mit </a:t>
            </a:r>
            <a:r>
              <a:rPr lang="de-DE" dirty="0" err="1" smtClean="0"/>
              <a:t>IWizard</a:t>
            </a:r>
            <a:r>
              <a:rPr lang="de-DE" dirty="0" smtClean="0"/>
              <a:t> </a:t>
            </a:r>
            <a:r>
              <a:rPr lang="de-DE" smtClean="0"/>
              <a:t>Interface implementieren</a:t>
            </a:r>
          </a:p>
          <a:p>
            <a:pPr lvl="1"/>
            <a:r>
              <a:rPr lang="de-DE" smtClean="0"/>
              <a:t>Assembly </a:t>
            </a:r>
            <a:r>
              <a:rPr lang="de-DE" dirty="0" smtClean="0"/>
              <a:t>signieren</a:t>
            </a:r>
            <a:endParaRPr lang="de-DE" dirty="0"/>
          </a:p>
          <a:p>
            <a:r>
              <a:rPr lang="de-DE" dirty="0" smtClean="0"/>
              <a:t>Laut </a:t>
            </a:r>
            <a:r>
              <a:rPr lang="de-DE" dirty="0"/>
              <a:t>Microsoft Dokumentation: Ablage in GAC</a:t>
            </a:r>
          </a:p>
          <a:p>
            <a:pPr lvl="1"/>
            <a:r>
              <a:rPr lang="de-DE" dirty="0" smtClean="0"/>
              <a:t>Besser: </a:t>
            </a:r>
            <a:r>
              <a:rPr lang="en-US" dirty="0">
                <a:solidFill>
                  <a:schemeClr val="accent2"/>
                </a:solidFill>
              </a:rPr>
              <a:t>C:\Program Files\Microsoft Visual Studio 8\Common7\IDE\</a:t>
            </a:r>
            <a:r>
              <a:rPr lang="en-US" dirty="0" err="1">
                <a:solidFill>
                  <a:schemeClr val="accent2"/>
                </a:solidFill>
              </a:rPr>
              <a:t>PublicAssemblies</a:t>
            </a:r>
            <a:endParaRPr lang="en-US" dirty="0">
              <a:solidFill>
                <a:schemeClr val="accent2"/>
              </a:solidFill>
            </a:endParaRPr>
          </a:p>
          <a:p>
            <a:r>
              <a:rPr lang="de-DE" dirty="0"/>
              <a:t>Klasse in .</a:t>
            </a:r>
            <a:r>
              <a:rPr lang="de-DE" dirty="0" err="1"/>
              <a:t>vstemplate</a:t>
            </a:r>
            <a:r>
              <a:rPr lang="de-DE" dirty="0"/>
              <a:t> </a:t>
            </a:r>
            <a:r>
              <a:rPr lang="de-DE" dirty="0" smtClean="0"/>
              <a:t>referenzieren</a:t>
            </a:r>
          </a:p>
          <a:p>
            <a:pPr lvl="1"/>
            <a:r>
              <a:rPr lang="de-DE" dirty="0" smtClean="0"/>
              <a:t>Public Key Token nicht vergessen (</a:t>
            </a:r>
            <a:r>
              <a:rPr lang="de-DE" dirty="0" err="1" smtClean="0">
                <a:solidFill>
                  <a:schemeClr val="accent2"/>
                </a:solidFill>
              </a:rPr>
              <a:t>sn</a:t>
            </a:r>
            <a:r>
              <a:rPr lang="de-DE" dirty="0" smtClean="0">
                <a:solidFill>
                  <a:schemeClr val="accent2"/>
                </a:solidFill>
              </a:rPr>
              <a:t> –T</a:t>
            </a:r>
            <a:r>
              <a:rPr lang="de-DE" dirty="0" smtClean="0"/>
              <a:t>)</a:t>
            </a:r>
          </a:p>
          <a:p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Demo: Wizard erstellen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Deployment</a:t>
            </a:r>
            <a:endParaRPr lang="en-US" dirty="0"/>
          </a:p>
        </p:txBody>
      </p:sp>
      <p:sp>
        <p:nvSpPr>
          <p:cNvPr id="1239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Manuell: ZIP-Datei kopieren</a:t>
            </a:r>
          </a:p>
          <a:p>
            <a:pPr lvl="1"/>
            <a:r>
              <a:rPr lang="de-DE" dirty="0" smtClean="0"/>
              <a:t>Für viele Zwecke vollkommen ausreichend</a:t>
            </a:r>
            <a:endParaRPr lang="de-DE" dirty="0"/>
          </a:p>
          <a:p>
            <a:r>
              <a:rPr lang="de-DE" dirty="0" smtClean="0"/>
              <a:t>Visual Studio Content Installer (.</a:t>
            </a:r>
            <a:r>
              <a:rPr lang="de-DE" dirty="0" err="1" smtClean="0"/>
              <a:t>vsi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VSI</a:t>
            </a:r>
            <a:r>
              <a:rPr lang="de-DE" dirty="0"/>
              <a:t>: (umbenanntes) ZIP, enthält Template sowie </a:t>
            </a:r>
            <a:r>
              <a:rPr lang="de-DE" dirty="0" smtClean="0"/>
              <a:t>.</a:t>
            </a:r>
            <a:r>
              <a:rPr lang="de-DE" dirty="0" err="1" smtClean="0"/>
              <a:t>vscontent</a:t>
            </a:r>
            <a:r>
              <a:rPr lang="de-DE" dirty="0" smtClean="0"/>
              <a:t> </a:t>
            </a:r>
            <a:r>
              <a:rPr lang="de-DE" dirty="0"/>
              <a:t>für </a:t>
            </a:r>
            <a:r>
              <a:rPr lang="de-DE" dirty="0" smtClean="0"/>
              <a:t>Metadaten (XML-Datei)</a:t>
            </a:r>
          </a:p>
          <a:p>
            <a:r>
              <a:rPr lang="de-DE" dirty="0" smtClean="0"/>
              <a:t>Klassisch: Installation über MSI</a:t>
            </a:r>
          </a:p>
          <a:p>
            <a:pPr lvl="1"/>
            <a:r>
              <a:rPr lang="de-DE" dirty="0" smtClean="0"/>
              <a:t>Evtl. "professionelleres" Aussehen</a:t>
            </a:r>
          </a:p>
          <a:p>
            <a:pPr lvl="1"/>
            <a:r>
              <a:rPr lang="de-DE" dirty="0" smtClean="0"/>
              <a:t>Mehr Möglichkeiten, z.B. eigener Code in Installer-Klassen</a:t>
            </a:r>
          </a:p>
          <a:p>
            <a:endParaRPr lang="en-US" dirty="0" smtClean="0"/>
          </a:p>
          <a:p>
            <a:pPr lvl="1"/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Visual Studio Templates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Project Templates</a:t>
            </a:r>
          </a:p>
          <a:p>
            <a:pPr lvl="1"/>
            <a:r>
              <a:rPr lang="de-DE" dirty="0" smtClean="0"/>
              <a:t>Windows </a:t>
            </a:r>
            <a:r>
              <a:rPr lang="de-DE" dirty="0" err="1" smtClean="0"/>
              <a:t>Application</a:t>
            </a:r>
            <a:endParaRPr lang="de-DE" dirty="0" smtClean="0"/>
          </a:p>
          <a:p>
            <a:pPr lvl="1"/>
            <a:r>
              <a:rPr lang="de-DE" dirty="0" err="1" smtClean="0"/>
              <a:t>Console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endParaRPr lang="de-DE" dirty="0" smtClean="0"/>
          </a:p>
          <a:p>
            <a:pPr lvl="1"/>
            <a:r>
              <a:rPr lang="de-DE" dirty="0" smtClean="0"/>
              <a:t>Class Library</a:t>
            </a:r>
          </a:p>
          <a:p>
            <a:pPr lvl="1"/>
            <a:r>
              <a:rPr lang="de-DE" dirty="0" smtClean="0"/>
              <a:t>...</a:t>
            </a:r>
          </a:p>
          <a:p>
            <a:r>
              <a:rPr lang="de-DE" dirty="0" smtClean="0"/>
              <a:t>Item Templates</a:t>
            </a:r>
          </a:p>
          <a:p>
            <a:pPr lvl="1"/>
            <a:r>
              <a:rPr lang="de-DE" dirty="0" smtClean="0"/>
              <a:t>Klassen</a:t>
            </a:r>
          </a:p>
          <a:p>
            <a:pPr lvl="1"/>
            <a:r>
              <a:rPr lang="de-DE" dirty="0" smtClean="0"/>
              <a:t>Interfaces</a:t>
            </a:r>
          </a:p>
          <a:p>
            <a:pPr lvl="1"/>
            <a:r>
              <a:rPr lang="de-DE" smtClean="0"/>
              <a:t>Formulare</a:t>
            </a:r>
            <a:endParaRPr lang="de-DE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693075"/>
            <a:ext cx="3567589" cy="2593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253" y="4520112"/>
            <a:ext cx="3567589" cy="2195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Fragen?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Features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Einfügen einer oder mehrerer Datei(en)</a:t>
            </a:r>
          </a:p>
          <a:p>
            <a:pPr lvl="1"/>
            <a:r>
              <a:rPr lang="de-DE" dirty="0" smtClean="0"/>
              <a:t>Auch bei Item </a:t>
            </a:r>
            <a:r>
              <a:rPr lang="de-DE" dirty="0" smtClean="0"/>
              <a:t>Templates mehrere Dateien möglich, z.B</a:t>
            </a:r>
            <a:r>
              <a:rPr lang="de-DE" dirty="0" smtClean="0"/>
              <a:t>. Form1.cs + Form1.Designer.cs</a:t>
            </a:r>
          </a:p>
          <a:p>
            <a:r>
              <a:rPr lang="de-DE" dirty="0" smtClean="0"/>
              <a:t>Optional: Hinzufügen von Referenzen</a:t>
            </a:r>
          </a:p>
          <a:p>
            <a:pPr lvl="1"/>
            <a:r>
              <a:rPr lang="de-DE" dirty="0" smtClean="0"/>
              <a:t>Beispiel: Item Template für </a:t>
            </a:r>
            <a:r>
              <a:rPr lang="de-DE" dirty="0" err="1" smtClean="0"/>
              <a:t>NUnit</a:t>
            </a:r>
            <a:r>
              <a:rPr lang="de-DE" dirty="0" smtClean="0"/>
              <a:t> </a:t>
            </a:r>
            <a:r>
              <a:rPr lang="de-DE" dirty="0" smtClean="0"/>
              <a:t>Test </a:t>
            </a:r>
            <a:r>
              <a:rPr lang="de-DE" dirty="0" err="1" smtClean="0"/>
              <a:t>Fixtures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ym typeface="Symbol"/>
              </a:rPr>
              <a:t> Hinzufügen von </a:t>
            </a:r>
            <a:r>
              <a:rPr lang="de-DE" dirty="0" err="1" smtClean="0"/>
              <a:t>nunit.framework.dll</a:t>
            </a: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Features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Ersetzung </a:t>
            </a:r>
            <a:r>
              <a:rPr lang="de-DE" dirty="0" smtClean="0"/>
              <a:t>von Strings in Textdateien</a:t>
            </a:r>
          </a:p>
          <a:p>
            <a:pPr lvl="1"/>
            <a:r>
              <a:rPr lang="de-DE" dirty="0" smtClean="0"/>
              <a:t>z.B. </a:t>
            </a:r>
            <a:r>
              <a:rPr lang="de-DE" dirty="0" err="1" smtClean="0"/>
              <a:t>MyClassName.cs</a:t>
            </a:r>
            <a:r>
              <a:rPr lang="de-DE" dirty="0" smtClean="0"/>
              <a:t> </a:t>
            </a:r>
            <a:r>
              <a:rPr lang="de-DE" dirty="0" smtClean="0">
                <a:sym typeface="Symbol"/>
              </a:rPr>
              <a:t> </a:t>
            </a:r>
            <a:r>
              <a:rPr lang="de-DE" dirty="0" err="1" smtClean="0">
                <a:sym typeface="Symbol"/>
              </a:rPr>
              <a:t>class</a:t>
            </a:r>
            <a:r>
              <a:rPr lang="de-DE" dirty="0" smtClean="0">
                <a:sym typeface="Symbol"/>
              </a:rPr>
              <a:t> </a:t>
            </a:r>
            <a:r>
              <a:rPr lang="de-DE" dirty="0" err="1" smtClean="0">
                <a:sym typeface="Symbol"/>
              </a:rPr>
              <a:t>MyClassName</a:t>
            </a:r>
            <a:endParaRPr lang="de-DE" dirty="0" smtClean="0">
              <a:sym typeface="Symbol"/>
            </a:endParaRPr>
          </a:p>
          <a:p>
            <a:pPr lvl="1"/>
            <a:r>
              <a:rPr lang="de-DE" dirty="0" smtClean="0">
                <a:sym typeface="Symbol"/>
              </a:rPr>
              <a:t>Neben vorgegebenen auch eigene möglich</a:t>
            </a:r>
            <a:endParaRPr lang="de-DE" dirty="0" smtClean="0"/>
          </a:p>
          <a:p>
            <a:r>
              <a:rPr lang="de-DE" dirty="0" smtClean="0"/>
              <a:t>Aufruf von eigenem Code beim Hinzufügen</a:t>
            </a:r>
          </a:p>
          <a:p>
            <a:pPr lvl="1"/>
            <a:r>
              <a:rPr lang="de-DE" dirty="0" err="1" smtClean="0"/>
              <a:t>Managed</a:t>
            </a:r>
            <a:r>
              <a:rPr lang="de-DE" dirty="0" smtClean="0"/>
              <a:t>, ohne COM-Registrierung</a:t>
            </a:r>
          </a:p>
          <a:p>
            <a:pPr lvl="1"/>
            <a:r>
              <a:rPr lang="de-DE" dirty="0" smtClean="0"/>
              <a:t>Mit guter </a:t>
            </a:r>
            <a:r>
              <a:rPr lang="de-DE" dirty="0" err="1" smtClean="0"/>
              <a:t>Debug</a:t>
            </a:r>
            <a:r>
              <a:rPr lang="de-DE" dirty="0" smtClean="0"/>
              <a:t>-Unterstützung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Template: "Unter der Haube"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smtClean="0"/>
              <a:t>ZIP</a:t>
            </a:r>
            <a:r>
              <a:rPr lang="de-DE" dirty="0" smtClean="0"/>
              <a:t>-Datei</a:t>
            </a:r>
          </a:p>
          <a:p>
            <a:pPr lvl="1"/>
            <a:r>
              <a:rPr lang="de-DE" dirty="0" smtClean="0"/>
              <a:t>Metadaten in </a:t>
            </a:r>
            <a:r>
              <a:rPr lang="de-DE" b="1" dirty="0" smtClean="0"/>
              <a:t>XML</a:t>
            </a:r>
            <a:r>
              <a:rPr lang="de-DE" dirty="0" smtClean="0"/>
              <a:t>-Datei</a:t>
            </a:r>
          </a:p>
          <a:p>
            <a:pPr lvl="2"/>
            <a:r>
              <a:rPr lang="de-DE" dirty="0" smtClean="0"/>
              <a:t>Dateiendung </a:t>
            </a:r>
            <a:r>
              <a:rPr lang="de-DE" b="1" dirty="0" smtClean="0"/>
              <a:t>.</a:t>
            </a:r>
            <a:r>
              <a:rPr lang="de-DE" b="1" dirty="0" err="1" smtClean="0"/>
              <a:t>vstemplate</a:t>
            </a:r>
            <a:endParaRPr lang="de-DE" b="1" dirty="0" smtClean="0"/>
          </a:p>
          <a:p>
            <a:pPr lvl="1"/>
            <a:r>
              <a:rPr lang="de-DE" dirty="0" smtClean="0"/>
              <a:t>Icon für Darstellung im "Add New..." Dialog</a:t>
            </a:r>
          </a:p>
          <a:p>
            <a:pPr lvl="1"/>
            <a:r>
              <a:rPr lang="de-DE" dirty="0" smtClean="0"/>
              <a:t>weitere Datei(en)</a:t>
            </a:r>
          </a:p>
          <a:p>
            <a:pPr lvl="2"/>
            <a:r>
              <a:rPr lang="de-DE" dirty="0" smtClean="0"/>
              <a:t>Projekt und/oder Projektelement(e)</a:t>
            </a:r>
          </a:p>
          <a:p>
            <a:r>
              <a:rPr lang="de-DE" dirty="0" smtClean="0"/>
              <a:t>Ablage in speziellen Verzeichnissen</a:t>
            </a:r>
          </a:p>
          <a:p>
            <a:pPr lvl="1"/>
            <a:r>
              <a:rPr lang="de-DE" dirty="0" smtClean="0"/>
              <a:t>Vorgefertigte Templates</a:t>
            </a:r>
          </a:p>
          <a:p>
            <a:pPr lvl="1"/>
            <a:r>
              <a:rPr lang="de-DE" dirty="0" smtClean="0"/>
              <a:t>Eigene </a:t>
            </a:r>
            <a:r>
              <a:rPr lang="de-DE" dirty="0" smtClean="0"/>
              <a:t>Templates</a:t>
            </a: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Vorgefertigte Templates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Item Templates </a:t>
            </a:r>
          </a:p>
          <a:p>
            <a:pPr lvl="1"/>
            <a:r>
              <a:rPr lang="de-DE" sz="2800" dirty="0" smtClean="0"/>
              <a:t>Ordner unterhalb von </a:t>
            </a:r>
            <a:r>
              <a:rPr lang="en-US" sz="2800" dirty="0" smtClean="0">
                <a:solidFill>
                  <a:schemeClr val="accent2"/>
                </a:solidFill>
              </a:rPr>
              <a:t>C:\Program Files\Microsoft Visual Studio 8\Common7\IDE\</a:t>
            </a:r>
            <a:r>
              <a:rPr lang="en-US" sz="2800" dirty="0" err="1" smtClean="0">
                <a:solidFill>
                  <a:schemeClr val="accent2"/>
                </a:solidFill>
              </a:rPr>
              <a:t>ItemTemplates</a:t>
            </a:r>
            <a:endParaRPr lang="en-US" sz="2800" dirty="0" smtClean="0">
              <a:solidFill>
                <a:schemeClr val="accent2"/>
              </a:solidFill>
            </a:endParaRPr>
          </a:p>
          <a:p>
            <a:pPr lvl="1"/>
            <a:r>
              <a:rPr lang="de-DE" sz="2800" dirty="0" smtClean="0"/>
              <a:t>z.B. Class.zip in </a:t>
            </a:r>
            <a:r>
              <a:rPr lang="en-US" sz="2800" dirty="0" err="1" smtClean="0">
                <a:solidFill>
                  <a:schemeClr val="accent2"/>
                </a:solidFill>
              </a:rPr>
              <a:t>CSharp</a:t>
            </a:r>
            <a:r>
              <a:rPr lang="en-US" sz="2800" dirty="0" smtClean="0">
                <a:solidFill>
                  <a:schemeClr val="accent2"/>
                </a:solidFill>
              </a:rPr>
              <a:t>\</a:t>
            </a:r>
            <a:r>
              <a:rPr lang="en-US" sz="2800" i="1" dirty="0" smtClean="0">
                <a:solidFill>
                  <a:schemeClr val="accent2"/>
                </a:solidFill>
              </a:rPr>
              <a:t>1033</a:t>
            </a:r>
            <a:endParaRPr lang="de-DE" dirty="0" smtClean="0"/>
          </a:p>
          <a:p>
            <a:r>
              <a:rPr lang="de-DE" smtClean="0"/>
              <a:t>Project </a:t>
            </a:r>
            <a:r>
              <a:rPr lang="de-DE" dirty="0" smtClean="0"/>
              <a:t>Templates</a:t>
            </a:r>
          </a:p>
          <a:p>
            <a:pPr marL="815976" lvl="2" indent="-363538"/>
            <a:r>
              <a:rPr lang="de-DE" sz="2800" dirty="0" smtClean="0"/>
              <a:t>Ordner unterhalb von </a:t>
            </a:r>
            <a:r>
              <a:rPr lang="en-US" sz="2800" dirty="0" smtClean="0">
                <a:solidFill>
                  <a:schemeClr val="accent2"/>
                </a:solidFill>
              </a:rPr>
              <a:t>C:\Program Files\Microsoft Visual Studio 8\Common7\IDE\</a:t>
            </a:r>
            <a:r>
              <a:rPr lang="en-US" sz="2800" dirty="0" err="1" smtClean="0">
                <a:solidFill>
                  <a:schemeClr val="accent2"/>
                </a:solidFill>
              </a:rPr>
              <a:t>ProjectTemplates</a:t>
            </a:r>
            <a:endParaRPr lang="en-US" sz="2800" dirty="0" smtClean="0">
              <a:solidFill>
                <a:schemeClr val="accent2"/>
              </a:solidFill>
            </a:endParaRPr>
          </a:p>
          <a:p>
            <a:pPr marL="815976" lvl="2" indent="-363538"/>
            <a:r>
              <a:rPr lang="de-DE" sz="2800" dirty="0" smtClean="0"/>
              <a:t>z.B. WindowsApplication.zip </a:t>
            </a:r>
            <a:r>
              <a:rPr lang="de-DE" sz="2800" smtClean="0"/>
              <a:t>in </a:t>
            </a:r>
            <a:r>
              <a:rPr lang="de-DE" sz="2800" smtClean="0">
                <a:solidFill>
                  <a:schemeClr val="accent2"/>
                </a:solidFill>
              </a:rPr>
              <a:t>CSharp\Windows\1033</a:t>
            </a:r>
          </a:p>
        </p:txBody>
      </p:sp>
      <p:sp>
        <p:nvSpPr>
          <p:cNvPr id="4" name="Abgerundete rechteckige Legende 3"/>
          <p:cNvSpPr/>
          <p:nvPr/>
        </p:nvSpPr>
        <p:spPr>
          <a:xfrm>
            <a:off x="6643702" y="3357562"/>
            <a:ext cx="1928826" cy="500066"/>
          </a:xfrm>
          <a:prstGeom prst="wedgeRoundRectCallout">
            <a:avLst>
              <a:gd name="adj1" fmla="val -92022"/>
              <a:gd name="adj2" fmla="val -39722"/>
              <a:gd name="adj3" fmla="val 16667"/>
            </a:avLst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accent4">
                  <a:tint val="37000"/>
                  <a:satMod val="300000"/>
                </a:schemeClr>
              </a:gs>
            </a:gsLst>
            <a:lin ang="4800000" scaled="0"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US-Version von Visual Studio</a:t>
            </a:r>
            <a:endParaRPr lang="de-DE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Vorgefertigte Templates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Kleinere Anpassungen durchaus denkbar</a:t>
            </a:r>
          </a:p>
          <a:p>
            <a:pPr lvl="1"/>
            <a:r>
              <a:rPr lang="de-DE" smtClean="0"/>
              <a:t>z.B. </a:t>
            </a:r>
            <a:r>
              <a:rPr lang="de-DE" b="1" smtClean="0"/>
              <a:t>public</a:t>
            </a:r>
            <a:r>
              <a:rPr lang="de-DE" smtClean="0"/>
              <a:t> class wie in VS.Net 2003</a:t>
            </a:r>
          </a:p>
          <a:p>
            <a:pPr lvl="1"/>
            <a:r>
              <a:rPr lang="de-DE" smtClean="0"/>
              <a:t>z.B. Copyright Header in jeder Datei</a:t>
            </a:r>
          </a:p>
          <a:p>
            <a:r>
              <a:rPr lang="de-DE" smtClean="0"/>
              <a:t>In der Praxis: Etwas Vorsicht</a:t>
            </a:r>
          </a:p>
          <a:p>
            <a:pPr lvl="1"/>
            <a:r>
              <a:rPr lang="de-DE" smtClean="0"/>
              <a:t>Geänderte Templates gehen leicht verloren</a:t>
            </a:r>
          </a:p>
          <a:p>
            <a:pPr lvl="1"/>
            <a:r>
              <a:rPr lang="de-DE" smtClean="0"/>
              <a:t>Lieber neue Templates, die dann aber woanders</a:t>
            </a:r>
          </a:p>
          <a:p>
            <a:r>
              <a:rPr lang="de-DE" smtClean="0"/>
              <a:t>Hinweis: Aus Performancegründen Caching!</a:t>
            </a:r>
          </a:p>
          <a:p>
            <a:pPr lvl="1"/>
            <a:r>
              <a:rPr lang="de-DE" smtClean="0"/>
              <a:t>deshalb </a:t>
            </a:r>
            <a:r>
              <a:rPr lang="de-DE" smtClean="0">
                <a:solidFill>
                  <a:schemeClr val="accent2"/>
                </a:solidFill>
              </a:rPr>
              <a:t>devenv.exe /InstallVSTemplates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Eigene </a:t>
            </a:r>
            <a:r>
              <a:rPr lang="de-DE" dirty="0" smtClean="0"/>
              <a:t>Templates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Item Templates</a:t>
            </a:r>
          </a:p>
          <a:p>
            <a:pPr lvl="1"/>
            <a:r>
              <a:rPr lang="de-DE" smtClean="0"/>
              <a:t>In Verzeichnis </a:t>
            </a:r>
            <a:r>
              <a:rPr lang="pt-BR" i="1" dirty="0" smtClean="0">
                <a:solidFill>
                  <a:schemeClr val="accent2"/>
                </a:solidFill>
              </a:rPr>
              <a:t>My Documents</a:t>
            </a:r>
            <a:r>
              <a:rPr lang="pt-BR" dirty="0" smtClean="0">
                <a:solidFill>
                  <a:schemeClr val="accent2"/>
                </a:solidFill>
              </a:rPr>
              <a:t>\Visual Studio 2005\Templates\ItemTemplates</a:t>
            </a:r>
          </a:p>
          <a:p>
            <a:pPr lvl="1"/>
            <a:r>
              <a:rPr lang="pt-BR" smtClean="0">
                <a:solidFill>
                  <a:schemeClr val="tx1"/>
                </a:solidFill>
              </a:rPr>
              <a:t>Ggf. in Unterordner </a:t>
            </a:r>
            <a:r>
              <a:rPr lang="pt-BR" smtClean="0">
                <a:solidFill>
                  <a:schemeClr val="accent2"/>
                </a:solidFill>
              </a:rPr>
              <a:t>Visual C#</a:t>
            </a:r>
            <a:r>
              <a:rPr lang="pt-BR" smtClean="0">
                <a:solidFill>
                  <a:schemeClr val="tx1"/>
                </a:solidFill>
              </a:rPr>
              <a:t>, </a:t>
            </a:r>
            <a:r>
              <a:rPr lang="pt-BR" smtClean="0">
                <a:solidFill>
                  <a:schemeClr val="accent2"/>
                </a:solidFill>
              </a:rPr>
              <a:t>Visual Basic</a:t>
            </a:r>
            <a:r>
              <a:rPr lang="pt-BR" smtClean="0">
                <a:solidFill>
                  <a:schemeClr val="tx1"/>
                </a:solidFill>
              </a:rPr>
              <a:t>, etc.</a:t>
            </a:r>
            <a:endParaRPr lang="pt-BR" dirty="0" smtClean="0">
              <a:solidFill>
                <a:schemeClr val="tx1"/>
              </a:solidFill>
            </a:endParaRPr>
          </a:p>
          <a:p>
            <a:r>
              <a:rPr lang="pt-BR" dirty="0" smtClean="0">
                <a:solidFill>
                  <a:schemeClr val="tx1"/>
                </a:solidFill>
              </a:rPr>
              <a:t>Project Templates</a:t>
            </a:r>
          </a:p>
          <a:p>
            <a:pPr lvl="1"/>
            <a:r>
              <a:rPr lang="de-DE" dirty="0" smtClean="0"/>
              <a:t>Ordner unterhalb von </a:t>
            </a:r>
            <a:r>
              <a:rPr lang="pt-BR" i="1" dirty="0" smtClean="0">
                <a:solidFill>
                  <a:schemeClr val="accent2"/>
                </a:solidFill>
              </a:rPr>
              <a:t>My Documents</a:t>
            </a:r>
            <a:r>
              <a:rPr lang="pt-BR" dirty="0" smtClean="0">
                <a:solidFill>
                  <a:schemeClr val="accent2"/>
                </a:solidFill>
              </a:rPr>
              <a:t>\Visual Studio 2005\Templates\ProjectTemplates</a:t>
            </a:r>
          </a:p>
          <a:p>
            <a:endParaRPr lang="de-DE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Eigene Templates erstellen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Startpunkt: Export Wizard</a:t>
            </a:r>
          </a:p>
          <a:p>
            <a:pPr lvl="1"/>
            <a:r>
              <a:rPr lang="de-DE" dirty="0" smtClean="0"/>
              <a:t>File -&gt; Export Template</a:t>
            </a:r>
          </a:p>
          <a:p>
            <a:pPr lvl="1"/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928934"/>
            <a:ext cx="2900363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928934"/>
            <a:ext cx="2900363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3929066"/>
            <a:ext cx="2900363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3929066"/>
            <a:ext cx="2900363" cy="25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feld 7"/>
          <p:cNvSpPr txBox="1"/>
          <p:nvPr/>
        </p:nvSpPr>
        <p:spPr>
          <a:xfrm>
            <a:off x="142844" y="5929330"/>
            <a:ext cx="20521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b="1" dirty="0" smtClean="0">
                <a:solidFill>
                  <a:srgbClr val="F69200"/>
                </a:solidFill>
                <a:latin typeface="+mj-lt"/>
                <a:ea typeface="+mj-ea"/>
                <a:cs typeface="+mj-cs"/>
              </a:rPr>
              <a:t>DEMO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nn-to-Code.Net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0000FF"/>
      </a:folHlink>
    </a:clrScheme>
    <a:fontScheme name="Default Design">
      <a:majorFont>
        <a:latin typeface="Verdana"/>
        <a:ea typeface=""/>
        <a:cs typeface=""/>
      </a:majorFont>
      <a:minorFont>
        <a:latin typeface="Tahom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Bonn-to-Code.Net</Template>
  <TotalTime>0</TotalTime>
  <Words>691</Words>
  <Application>Microsoft Office PowerPoint</Application>
  <PresentationFormat>On-screen Show (4:3)</PresentationFormat>
  <Paragraphs>147</Paragraphs>
  <Slides>20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Bonn-to-Code.Net</vt:lpstr>
      <vt:lpstr>Visual Studio Templates </vt:lpstr>
      <vt:lpstr>Visual Studio Templates</vt:lpstr>
      <vt:lpstr>Features</vt:lpstr>
      <vt:lpstr>Features</vt:lpstr>
      <vt:lpstr>Template: "Unter der Haube"</vt:lpstr>
      <vt:lpstr>Vorgefertigte Templates</vt:lpstr>
      <vt:lpstr>Vorgefertigte Templates</vt:lpstr>
      <vt:lpstr>Eigene Templates</vt:lpstr>
      <vt:lpstr>Eigene Templates erstellen</vt:lpstr>
      <vt:lpstr>.vstemplate-Datei</vt:lpstr>
      <vt:lpstr>Textersetzung</vt:lpstr>
      <vt:lpstr>Textersetzung</vt:lpstr>
      <vt:lpstr>Weitere Template-Parameter</vt:lpstr>
      <vt:lpstr>Eigene Parameter</vt:lpstr>
      <vt:lpstr>Eigene Parameter</vt:lpstr>
      <vt:lpstr>IWizard: Implementation</vt:lpstr>
      <vt:lpstr>IWizard: Arbeitsablauf</vt:lpstr>
      <vt:lpstr>Demo: Wizard erstellen</vt:lpstr>
      <vt:lpstr>Deployment</vt:lpstr>
      <vt:lpstr>Fragen?</vt:lpstr>
    </vt:vector>
  </TitlesOfParts>
  <Company>Privat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Roland Weigelt;Jens Schaller</dc:creator>
  <cp:lastModifiedBy>Roland Weigelt</cp:lastModifiedBy>
  <cp:revision>678</cp:revision>
  <dcterms:created xsi:type="dcterms:W3CDTF">2005-08-20T20:54:38Z</dcterms:created>
  <dcterms:modified xsi:type="dcterms:W3CDTF">2007-07-17T09:04:09Z</dcterms:modified>
</cp:coreProperties>
</file>