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5" r:id="rId1"/>
  </p:sldMasterIdLst>
  <p:notesMasterIdLst>
    <p:notesMasterId r:id="rId12"/>
  </p:notesMasterIdLst>
  <p:handoutMasterIdLst>
    <p:handoutMasterId r:id="rId13"/>
  </p:handoutMasterIdLst>
  <p:sldIdLst>
    <p:sldId id="258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EACD"/>
    <a:srgbClr val="FFDDAF"/>
    <a:srgbClr val="F69200"/>
    <a:srgbClr val="FFF0DB"/>
    <a:srgbClr val="FFF8C5"/>
    <a:srgbClr val="FFECC5"/>
    <a:srgbClr val="FFCC99"/>
    <a:srgbClr val="0000FF"/>
    <a:srgbClr val="969696"/>
    <a:srgbClr val="EAEAEA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918" autoAdjust="0"/>
    <p:restoredTop sz="81445" autoAdjust="0"/>
  </p:normalViewPr>
  <p:slideViewPr>
    <p:cSldViewPr>
      <p:cViewPr varScale="1">
        <p:scale>
          <a:sx n="56" d="100"/>
          <a:sy n="56" d="100"/>
        </p:scale>
        <p:origin x="-25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90" d="100"/>
        <a:sy n="90" d="100"/>
      </p:scale>
      <p:origin x="0" y="0"/>
    </p:cViewPr>
  </p:sorterViewPr>
  <p:notesViewPr>
    <p:cSldViewPr>
      <p:cViewPr varScale="1">
        <p:scale>
          <a:sx n="95" d="100"/>
          <a:sy n="95" d="100"/>
        </p:scale>
        <p:origin x="-3630" y="-108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E0EDB382-EA0A-47B8-9239-C7A0EC911895}" type="datetimeFigureOut">
              <a:rPr lang="de-DE"/>
              <a:pPr>
                <a:defRPr/>
              </a:pPr>
              <a:t>17.07.2007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F5C20ED8-F2D5-4CE5-A0EE-F69544B3BD61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80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861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80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880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80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2B58F8CB-2711-420D-BE34-BEA3454E517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5"/>
          <p:cNvSpPr txBox="1">
            <a:spLocks noChangeArrowheads="1"/>
          </p:cNvSpPr>
          <p:nvPr/>
        </p:nvSpPr>
        <p:spPr bwMode="auto">
          <a:xfrm>
            <a:off x="7019925" y="188913"/>
            <a:ext cx="2124075" cy="360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de-DE" sz="1400" b="1">
                <a:solidFill>
                  <a:schemeClr val="bg1"/>
                </a:solidFill>
                <a:latin typeface="Verdana" pitchFamily="34" charset="0"/>
              </a:rPr>
              <a:t>bonn-to-code.net</a:t>
            </a:r>
            <a:endParaRPr lang="en-US" sz="1400" b="1">
              <a:solidFill>
                <a:schemeClr val="bg1"/>
              </a:solidFill>
              <a:latin typeface="Verdana" pitchFamily="34" charset="0"/>
            </a:endParaRPr>
          </a:p>
        </p:txBody>
      </p:sp>
      <p:pic>
        <p:nvPicPr>
          <p:cNvPr id="5" name="Picture 9"/>
          <p:cNvPicPr>
            <a:picLocks noChangeAspect="1" noChangeArrowheads="1"/>
          </p:cNvPicPr>
          <p:nvPr/>
        </p:nvPicPr>
        <p:blipFill>
          <a:blip r:embed="rId2"/>
          <a:srcRect t="6755" r="16624" b="5673"/>
          <a:stretch>
            <a:fillRect/>
          </a:stretch>
        </p:blipFill>
        <p:spPr bwMode="auto">
          <a:xfrm>
            <a:off x="0" y="0"/>
            <a:ext cx="9144000" cy="57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11"/>
          <p:cNvSpPr>
            <a:spLocks noChangeArrowheads="1"/>
          </p:cNvSpPr>
          <p:nvPr/>
        </p:nvSpPr>
        <p:spPr bwMode="auto">
          <a:xfrm>
            <a:off x="468313" y="2852738"/>
            <a:ext cx="8229600" cy="576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chemeClr val="tx1">
                <a:alpha val="50000"/>
              </a:schemeClr>
            </a:outerShdw>
          </a:effectLst>
        </p:spPr>
        <p:txBody>
          <a:bodyPr anchor="ctr"/>
          <a:lstStyle/>
          <a:p>
            <a:pPr algn="ctr">
              <a:defRPr/>
            </a:pPr>
            <a:endParaRPr lang="de-DE" sz="3600" b="1">
              <a:solidFill>
                <a:srgbClr val="F69200"/>
              </a:solidFill>
              <a:latin typeface="Verdana" pitchFamily="34" charset="0"/>
            </a:endParaRPr>
          </a:p>
        </p:txBody>
      </p:sp>
      <p:sp>
        <p:nvSpPr>
          <p:cNvPr id="7" name="Text Box 12"/>
          <p:cNvSpPr txBox="1">
            <a:spLocks noChangeArrowheads="1"/>
          </p:cNvSpPr>
          <p:nvPr/>
        </p:nvSpPr>
        <p:spPr bwMode="auto">
          <a:xfrm>
            <a:off x="7019925" y="188913"/>
            <a:ext cx="2124075" cy="360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de-DE" sz="1400" b="1">
                <a:solidFill>
                  <a:schemeClr val="bg1"/>
                </a:solidFill>
                <a:latin typeface="Verdana" pitchFamily="34" charset="0"/>
              </a:rPr>
              <a:t>bonn-to-code.net</a:t>
            </a:r>
            <a:endParaRPr lang="en-US" sz="1400" b="1">
              <a:solidFill>
                <a:schemeClr val="bg1"/>
              </a:solidFill>
              <a:latin typeface="Verdana" pitchFamily="34" charset="0"/>
            </a:endParaRPr>
          </a:p>
        </p:txBody>
      </p:sp>
      <p:sp>
        <p:nvSpPr>
          <p:cNvPr id="8" name="Rectangle 13"/>
          <p:cNvSpPr>
            <a:spLocks noChangeArrowheads="1"/>
          </p:cNvSpPr>
          <p:nvPr/>
        </p:nvSpPr>
        <p:spPr bwMode="auto">
          <a:xfrm>
            <a:off x="0" y="549275"/>
            <a:ext cx="9144000" cy="73025"/>
          </a:xfrm>
          <a:prstGeom prst="rect">
            <a:avLst/>
          </a:prstGeom>
          <a:gradFill rotWithShape="1">
            <a:gsLst>
              <a:gs pos="0">
                <a:srgbClr val="008000">
                  <a:gamma/>
                  <a:shade val="46275"/>
                  <a:invGamma/>
                </a:srgbClr>
              </a:gs>
              <a:gs pos="100000">
                <a:srgbClr val="008000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de-DE"/>
          </a:p>
        </p:txBody>
      </p:sp>
      <p:sp>
        <p:nvSpPr>
          <p:cNvPr id="32785" name="Rectangle 17"/>
          <p:cNvSpPr>
            <a:spLocks noGrp="1" noChangeArrowheads="1"/>
          </p:cNvSpPr>
          <p:nvPr>
            <p:ph type="ctrTitle" sz="quarter"/>
          </p:nvPr>
        </p:nvSpPr>
        <p:spPr>
          <a:xfrm>
            <a:off x="179388" y="2143116"/>
            <a:ext cx="8713787" cy="1428760"/>
          </a:xfrm>
        </p:spPr>
        <p:txBody>
          <a:bodyPr anchor="b"/>
          <a:lstStyle>
            <a:lvl1pPr algn="ctr">
              <a:defRPr sz="3600"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2786" name="Rectangle 18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643314"/>
            <a:ext cx="6400800" cy="1500198"/>
          </a:xfrm>
        </p:spPr>
        <p:txBody>
          <a:bodyPr/>
          <a:lstStyle>
            <a:lvl1pPr marL="0" indent="0" algn="ctr">
              <a:buFont typeface="Franklin Gothic Medium" pitchFamily="34" charset="0"/>
              <a:buNone/>
              <a:defRPr/>
            </a:lvl1pPr>
          </a:lstStyle>
          <a:p>
            <a:r>
              <a:rPr lang="de-DE" smtClean="0"/>
              <a:t>Formatvorlage des Untertitelmasters durch Klicken bearbeiten</a:t>
            </a:r>
            <a:endParaRPr lang="en-US"/>
          </a:p>
        </p:txBody>
      </p:sp>
      <p:sp>
        <p:nvSpPr>
          <p:cNvPr id="9" name="Text Box 5"/>
          <p:cNvSpPr txBox="1">
            <a:spLocks noChangeArrowheads="1"/>
          </p:cNvSpPr>
          <p:nvPr/>
        </p:nvSpPr>
        <p:spPr bwMode="auto">
          <a:xfrm>
            <a:off x="7019925" y="188913"/>
            <a:ext cx="2124075" cy="360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de-DE" sz="1400" b="1">
                <a:solidFill>
                  <a:schemeClr val="bg1"/>
                </a:solidFill>
                <a:latin typeface="Verdana" pitchFamily="34" charset="0"/>
              </a:rPr>
              <a:t>bonn-to-code.net</a:t>
            </a:r>
            <a:endParaRPr lang="en-US" sz="1400" b="1">
              <a:solidFill>
                <a:schemeClr val="bg1"/>
              </a:solidFill>
              <a:latin typeface="Verdana" pitchFamily="34" charset="0"/>
            </a:endParaRPr>
          </a:p>
        </p:txBody>
      </p:sp>
      <p:pic>
        <p:nvPicPr>
          <p:cNvPr id="10" name="Picture 9"/>
          <p:cNvPicPr>
            <a:picLocks noChangeAspect="1" noChangeArrowheads="1"/>
          </p:cNvPicPr>
          <p:nvPr/>
        </p:nvPicPr>
        <p:blipFill>
          <a:blip r:embed="rId3"/>
          <a:srcRect t="6755" r="16624" b="5673"/>
          <a:stretch>
            <a:fillRect/>
          </a:stretch>
        </p:blipFill>
        <p:spPr bwMode="auto">
          <a:xfrm>
            <a:off x="0" y="0"/>
            <a:ext cx="9144000" cy="57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 Box 12"/>
          <p:cNvSpPr txBox="1">
            <a:spLocks noChangeArrowheads="1"/>
          </p:cNvSpPr>
          <p:nvPr/>
        </p:nvSpPr>
        <p:spPr bwMode="auto">
          <a:xfrm>
            <a:off x="7019925" y="188913"/>
            <a:ext cx="2124075" cy="360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de-DE" sz="1400" b="1">
                <a:solidFill>
                  <a:schemeClr val="bg1"/>
                </a:solidFill>
                <a:latin typeface="Verdana" pitchFamily="34" charset="0"/>
              </a:rPr>
              <a:t>bonn-to-code.net</a:t>
            </a:r>
            <a:endParaRPr lang="en-US" sz="1400" b="1">
              <a:solidFill>
                <a:schemeClr val="bg1"/>
              </a:solidFill>
              <a:latin typeface="Verdana" pitchFamily="34" charset="0"/>
            </a:endParaRPr>
          </a:p>
        </p:txBody>
      </p:sp>
      <p:sp>
        <p:nvSpPr>
          <p:cNvPr id="12" name="Rectangle 13"/>
          <p:cNvSpPr>
            <a:spLocks noChangeArrowheads="1"/>
          </p:cNvSpPr>
          <p:nvPr/>
        </p:nvSpPr>
        <p:spPr bwMode="auto">
          <a:xfrm>
            <a:off x="0" y="549275"/>
            <a:ext cx="9144000" cy="73025"/>
          </a:xfrm>
          <a:prstGeom prst="rect">
            <a:avLst/>
          </a:prstGeom>
          <a:gradFill rotWithShape="1">
            <a:gsLst>
              <a:gs pos="0">
                <a:srgbClr val="008000">
                  <a:gamma/>
                  <a:shade val="46275"/>
                  <a:invGamma/>
                </a:srgbClr>
              </a:gs>
              <a:gs pos="100000">
                <a:srgbClr val="008000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de-DE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388" y="692150"/>
            <a:ext cx="8785225" cy="9509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388" y="3214686"/>
            <a:ext cx="8785225" cy="364331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 dirty="0"/>
          </a:p>
        </p:txBody>
      </p:sp>
      <p:sp>
        <p:nvSpPr>
          <p:cNvPr id="4" name="Rectangle 20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735669-46D8-470F-8CBD-A0C1EC590AFC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1"/>
          </p:nvPr>
        </p:nvSpPr>
        <p:spPr>
          <a:xfrm>
            <a:off x="214283" y="1844093"/>
            <a:ext cx="8715436" cy="584775"/>
          </a:xfrm>
          <a:solidFill>
            <a:srgbClr val="FFEACD"/>
          </a:solidFill>
          <a:ln w="38100">
            <a:solidFill>
              <a:srgbClr val="FFDDAF"/>
            </a:solidFill>
          </a:ln>
        </p:spPr>
        <p:txBody>
          <a:bodyPr>
            <a:spAutoFit/>
          </a:bodyPr>
          <a:lstStyle>
            <a:lvl1pPr marL="0" indent="0" algn="ctr">
              <a:buNone/>
              <a:defRPr/>
            </a:lvl1pPr>
            <a:lvl2pPr marL="360363" indent="-269875" defTabSz="360363">
              <a:defRPr/>
            </a:lvl2pPr>
            <a:lvl3pPr marL="630238" indent="-269875">
              <a:defRPr/>
            </a:lvl3pPr>
          </a:lstStyle>
          <a:p>
            <a:pPr lvl="0"/>
            <a:endParaRPr lang="de-DE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>
        <p:tmplLst>
          <p:tmpl lvl="1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2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3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4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5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</p:tmplLst>
      </p:bldP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388" y="620712"/>
            <a:ext cx="8785225" cy="950900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388" y="1571612"/>
            <a:ext cx="8785225" cy="5214950"/>
          </a:xfrm>
        </p:spPr>
        <p:txBody>
          <a:bodyPr/>
          <a:lstStyle>
            <a:lvl1pPr>
              <a:spcBef>
                <a:spcPts val="2400"/>
              </a:spcBef>
              <a:defRPr/>
            </a:lvl1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4" name="Rectangle 20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5376B2-91D1-4864-B18F-170D9FBB30B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>
        <p:tmplLst>
          <p:tmpl lvl="1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2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3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4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5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</p:tmplLst>
      </p:bldP>
    </p:bld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388" y="620712"/>
            <a:ext cx="8785225" cy="950900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388" y="3143248"/>
            <a:ext cx="8785225" cy="3643314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4" name="Rectangle 20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735669-46D8-470F-8CBD-A0C1EC590AFC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1"/>
          </p:nvPr>
        </p:nvSpPr>
        <p:spPr>
          <a:xfrm>
            <a:off x="214283" y="1785926"/>
            <a:ext cx="8715436" cy="584775"/>
          </a:xfrm>
          <a:solidFill>
            <a:srgbClr val="FFEACD"/>
          </a:solidFill>
          <a:ln w="38100">
            <a:solidFill>
              <a:srgbClr val="FFDDAF"/>
            </a:solidFill>
          </a:ln>
        </p:spPr>
        <p:txBody>
          <a:bodyPr>
            <a:spAutoFit/>
          </a:bodyPr>
          <a:lstStyle>
            <a:lvl1pPr marL="0" indent="0" algn="ctr">
              <a:buNone/>
              <a:defRPr/>
            </a:lvl1pPr>
            <a:lvl2pPr marL="360363" indent="-269875" defTabSz="360363">
              <a:defRPr/>
            </a:lvl2pPr>
            <a:lvl3pPr marL="630238" indent="-269875">
              <a:defRPr/>
            </a:lvl3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>
        <p:tmplLst>
          <p:tmpl lvl="1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2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3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4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5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</p:tmplLst>
      </p:bldP>
    </p:bld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286124"/>
            <a:ext cx="7772400" cy="719133"/>
          </a:xfrm>
        </p:spPr>
        <p:txBody>
          <a:bodyPr anchor="t"/>
          <a:lstStyle>
            <a:lvl1pPr algn="ctr">
              <a:defRPr sz="3200" b="1" cap="none" baseline="0"/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4" name="Rectangle 20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5376B2-91D1-4864-B18F-170D9FBB30B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28775"/>
            <a:ext cx="4038600" cy="50403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28775"/>
            <a:ext cx="4038600" cy="50403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Rectangle 20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5376B2-91D1-4864-B18F-170D9FBB30B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Rectangle 20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5376B2-91D1-4864-B18F-170D9FBB30B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Rectangle 20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5376B2-91D1-4864-B18F-170D9FBB30B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0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5376B2-91D1-4864-B18F-170D9FBB30B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286124"/>
            <a:ext cx="7772400" cy="719133"/>
          </a:xfrm>
        </p:spPr>
        <p:txBody>
          <a:bodyPr anchor="t"/>
          <a:lstStyle>
            <a:lvl1pPr algn="ctr">
              <a:defRPr sz="3200" b="1" cap="none" baseline="0"/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4" name="Rectangle 20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5376B2-91D1-4864-B18F-170D9FBB30B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2"/>
          <p:cNvPicPr>
            <a:picLocks noChangeAspect="1" noChangeArrowheads="1"/>
          </p:cNvPicPr>
          <p:nvPr/>
        </p:nvPicPr>
        <p:blipFill>
          <a:blip r:embed="rId12"/>
          <a:srcRect t="6755" r="16624" b="5673"/>
          <a:stretch>
            <a:fillRect/>
          </a:stretch>
        </p:blipFill>
        <p:spPr bwMode="auto">
          <a:xfrm>
            <a:off x="0" y="0"/>
            <a:ext cx="9144000" cy="57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17"/>
          <p:cNvSpPr>
            <a:spLocks noGrp="1" noChangeArrowheads="1"/>
          </p:cNvSpPr>
          <p:nvPr>
            <p:ph type="body" idx="1"/>
          </p:nvPr>
        </p:nvSpPr>
        <p:spPr bwMode="auto">
          <a:xfrm>
            <a:off x="179388" y="1571612"/>
            <a:ext cx="8785225" cy="5214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 smtClean="0"/>
          </a:p>
        </p:txBody>
      </p:sp>
      <p:sp>
        <p:nvSpPr>
          <p:cNvPr id="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79388" y="620712"/>
            <a:ext cx="8785225" cy="950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chemeClr val="tx1">
                <a:alpha val="50000"/>
              </a:schemeClr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Titelmasterformat durch Klicken bearbeiten</a:t>
            </a:r>
            <a:endParaRPr lang="en-US" dirty="0" smtClean="0"/>
          </a:p>
        </p:txBody>
      </p:sp>
      <p:sp>
        <p:nvSpPr>
          <p:cNvPr id="1043" name="Text Box 19"/>
          <p:cNvSpPr txBox="1">
            <a:spLocks noChangeArrowheads="1"/>
          </p:cNvSpPr>
          <p:nvPr/>
        </p:nvSpPr>
        <p:spPr bwMode="auto">
          <a:xfrm>
            <a:off x="7019925" y="188913"/>
            <a:ext cx="2124075" cy="360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de-DE" sz="1400" b="1">
                <a:solidFill>
                  <a:schemeClr val="bg1"/>
                </a:solidFill>
                <a:latin typeface="Verdana" pitchFamily="34" charset="0"/>
              </a:rPr>
              <a:t>bonn-to-code.net</a:t>
            </a:r>
            <a:endParaRPr lang="en-US" sz="1400" b="1">
              <a:solidFill>
                <a:schemeClr val="bg1"/>
              </a:solidFill>
              <a:latin typeface="Verdana" pitchFamily="34" charset="0"/>
            </a:endParaRPr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0" y="549275"/>
            <a:ext cx="9144000" cy="73025"/>
          </a:xfrm>
          <a:prstGeom prst="rect">
            <a:avLst/>
          </a:prstGeom>
          <a:gradFill rotWithShape="1">
            <a:gsLst>
              <a:gs pos="0">
                <a:srgbClr val="008000">
                  <a:gamma/>
                  <a:shade val="46275"/>
                  <a:invGamma/>
                </a:srgbClr>
              </a:gs>
              <a:gs pos="100000">
                <a:srgbClr val="008000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de-DE"/>
          </a:p>
        </p:txBody>
      </p:sp>
      <p:sp>
        <p:nvSpPr>
          <p:cNvPr id="1044" name="Rectangle 2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04025" y="6237288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CE5376B2-91D1-4864-B18F-170D9FBB30B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8" name="Picture 12"/>
          <p:cNvPicPr>
            <a:picLocks noChangeAspect="1" noChangeArrowheads="1"/>
          </p:cNvPicPr>
          <p:nvPr/>
        </p:nvPicPr>
        <p:blipFill>
          <a:blip r:embed="rId13"/>
          <a:srcRect t="6755" r="16624" b="5673"/>
          <a:stretch>
            <a:fillRect/>
          </a:stretch>
        </p:blipFill>
        <p:spPr bwMode="auto">
          <a:xfrm>
            <a:off x="0" y="0"/>
            <a:ext cx="9144000" cy="57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 Box 19"/>
          <p:cNvSpPr txBox="1">
            <a:spLocks noChangeArrowheads="1"/>
          </p:cNvSpPr>
          <p:nvPr/>
        </p:nvSpPr>
        <p:spPr bwMode="auto">
          <a:xfrm>
            <a:off x="7019925" y="188913"/>
            <a:ext cx="2124075" cy="360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de-DE" sz="1400" b="1">
                <a:solidFill>
                  <a:schemeClr val="bg1"/>
                </a:solidFill>
                <a:latin typeface="Verdana" pitchFamily="34" charset="0"/>
              </a:rPr>
              <a:t>bonn-to-code.net</a:t>
            </a:r>
            <a:endParaRPr lang="en-US" sz="1400" b="1">
              <a:solidFill>
                <a:schemeClr val="bg1"/>
              </a:solidFill>
              <a:latin typeface="Verdana" pitchFamily="34" charset="0"/>
            </a:endParaRPr>
          </a:p>
        </p:txBody>
      </p:sp>
      <p:sp>
        <p:nvSpPr>
          <p:cNvPr id="10" name="Rectangle 13"/>
          <p:cNvSpPr>
            <a:spLocks noChangeArrowheads="1"/>
          </p:cNvSpPr>
          <p:nvPr/>
        </p:nvSpPr>
        <p:spPr bwMode="auto">
          <a:xfrm>
            <a:off x="0" y="549275"/>
            <a:ext cx="9144000" cy="73025"/>
          </a:xfrm>
          <a:prstGeom prst="rect">
            <a:avLst/>
          </a:prstGeom>
          <a:gradFill rotWithShape="1">
            <a:gsLst>
              <a:gs pos="0">
                <a:srgbClr val="008000">
                  <a:gamma/>
                  <a:shade val="46275"/>
                  <a:invGamma/>
                </a:srgbClr>
              </a:gs>
              <a:gs pos="100000">
                <a:srgbClr val="008000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de-DE"/>
          </a:p>
        </p:txBody>
      </p:sp>
      <p:pic>
        <p:nvPicPr>
          <p:cNvPr id="11" name="Picture 12"/>
          <p:cNvPicPr>
            <a:picLocks noChangeAspect="1" noChangeArrowheads="1"/>
          </p:cNvPicPr>
          <p:nvPr/>
        </p:nvPicPr>
        <p:blipFill>
          <a:blip r:embed="rId12"/>
          <a:srcRect t="6755" r="16624" b="5673"/>
          <a:stretch>
            <a:fillRect/>
          </a:stretch>
        </p:blipFill>
        <p:spPr bwMode="auto">
          <a:xfrm>
            <a:off x="0" y="0"/>
            <a:ext cx="9144000" cy="57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 Box 19"/>
          <p:cNvSpPr txBox="1">
            <a:spLocks noChangeArrowheads="1"/>
          </p:cNvSpPr>
          <p:nvPr/>
        </p:nvSpPr>
        <p:spPr bwMode="auto">
          <a:xfrm>
            <a:off x="7019925" y="188913"/>
            <a:ext cx="2124075" cy="360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de-DE" sz="1400" b="1">
                <a:solidFill>
                  <a:schemeClr val="bg1"/>
                </a:solidFill>
                <a:latin typeface="Verdana" pitchFamily="34" charset="0"/>
              </a:rPr>
              <a:t>bonn-to-code.net</a:t>
            </a:r>
            <a:endParaRPr lang="en-US" sz="1400" b="1">
              <a:solidFill>
                <a:schemeClr val="bg1"/>
              </a:solidFill>
              <a:latin typeface="Verdana" pitchFamily="34" charset="0"/>
            </a:endParaRPr>
          </a:p>
        </p:txBody>
      </p:sp>
      <p:sp>
        <p:nvSpPr>
          <p:cNvPr id="13" name="Rectangle 13"/>
          <p:cNvSpPr>
            <a:spLocks noChangeArrowheads="1"/>
          </p:cNvSpPr>
          <p:nvPr/>
        </p:nvSpPr>
        <p:spPr bwMode="auto">
          <a:xfrm>
            <a:off x="0" y="549275"/>
            <a:ext cx="9144000" cy="73025"/>
          </a:xfrm>
          <a:prstGeom prst="rect">
            <a:avLst/>
          </a:prstGeom>
          <a:gradFill rotWithShape="1">
            <a:gsLst>
              <a:gs pos="0">
                <a:srgbClr val="008000">
                  <a:gamma/>
                  <a:shade val="46275"/>
                  <a:invGamma/>
                </a:srgbClr>
              </a:gs>
              <a:gs pos="100000">
                <a:srgbClr val="008000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de-DE"/>
          </a:p>
        </p:txBody>
      </p:sp>
      <p:pic>
        <p:nvPicPr>
          <p:cNvPr id="14" name="Picture 12"/>
          <p:cNvPicPr>
            <a:picLocks noChangeAspect="1" noChangeArrowheads="1"/>
          </p:cNvPicPr>
          <p:nvPr userDrawn="1"/>
        </p:nvPicPr>
        <p:blipFill>
          <a:blip r:embed="rId13"/>
          <a:srcRect t="6755" r="16624" b="5673"/>
          <a:stretch>
            <a:fillRect/>
          </a:stretch>
        </p:blipFill>
        <p:spPr bwMode="auto">
          <a:xfrm>
            <a:off x="0" y="0"/>
            <a:ext cx="9144000" cy="57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Text Box 19"/>
          <p:cNvSpPr txBox="1">
            <a:spLocks noChangeArrowheads="1"/>
          </p:cNvSpPr>
          <p:nvPr userDrawn="1"/>
        </p:nvSpPr>
        <p:spPr bwMode="auto">
          <a:xfrm>
            <a:off x="7019925" y="188913"/>
            <a:ext cx="2124075" cy="360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de-DE" sz="1400" b="1">
                <a:solidFill>
                  <a:schemeClr val="bg1"/>
                </a:solidFill>
                <a:latin typeface="Verdana" pitchFamily="34" charset="0"/>
              </a:rPr>
              <a:t>bonn-to-code.net</a:t>
            </a:r>
            <a:endParaRPr lang="en-US" sz="1400" b="1">
              <a:solidFill>
                <a:schemeClr val="bg1"/>
              </a:solidFill>
              <a:latin typeface="Verdana" pitchFamily="34" charset="0"/>
            </a:endParaRPr>
          </a:p>
        </p:txBody>
      </p:sp>
      <p:sp>
        <p:nvSpPr>
          <p:cNvPr id="16" name="Rectangle 13"/>
          <p:cNvSpPr>
            <a:spLocks noChangeArrowheads="1"/>
          </p:cNvSpPr>
          <p:nvPr userDrawn="1"/>
        </p:nvSpPr>
        <p:spPr bwMode="auto">
          <a:xfrm>
            <a:off x="0" y="549275"/>
            <a:ext cx="9144000" cy="73025"/>
          </a:xfrm>
          <a:prstGeom prst="rect">
            <a:avLst/>
          </a:prstGeom>
          <a:gradFill rotWithShape="1">
            <a:gsLst>
              <a:gs pos="0">
                <a:srgbClr val="008000">
                  <a:gamma/>
                  <a:shade val="46275"/>
                  <a:invGamma/>
                </a:srgbClr>
              </a:gs>
              <a:gs pos="100000">
                <a:srgbClr val="008000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6" r:id="rId1"/>
    <p:sldLayoutId id="2147483797" r:id="rId2"/>
    <p:sldLayoutId id="2147483798" r:id="rId3"/>
    <p:sldLayoutId id="2147483799" r:id="rId4"/>
    <p:sldLayoutId id="2147483800" r:id="rId5"/>
    <p:sldLayoutId id="2147483801" r:id="rId6"/>
    <p:sldLayoutId id="2147483802" r:id="rId7"/>
    <p:sldLayoutId id="2147483803" r:id="rId8"/>
    <p:sldLayoutId id="2147483804" r:id="rId9"/>
    <p:sldLayoutId id="2147483784" r:id="rId10"/>
  </p:sldLayoutIdLst>
  <p:timing>
    <p:tnLst>
      <p:par>
        <p:cTn id="1" dur="indefinite" restart="never" nodeType="tmRoot"/>
      </p:par>
    </p:tn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F69200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F69200"/>
          </a:solidFill>
          <a:latin typeface="Verdana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F69200"/>
          </a:solidFill>
          <a:latin typeface="Verdana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F69200"/>
          </a:solidFill>
          <a:latin typeface="Verdana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F69200"/>
          </a:solidFill>
          <a:latin typeface="Verdana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F69200"/>
          </a:solidFill>
          <a:latin typeface="Verdana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F69200"/>
          </a:solidFill>
          <a:latin typeface="Verdana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F69200"/>
          </a:solidFill>
          <a:latin typeface="Verdana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F69200"/>
          </a:solidFill>
          <a:latin typeface="Verdana" pitchFamily="34" charset="0"/>
        </a:defRPr>
      </a:lvl9pPr>
    </p:titleStyle>
    <p:bodyStyle>
      <a:lvl1pPr marL="363538" indent="-363538" algn="l" rtl="0" eaLnBrk="1" fontAlgn="base" hangingPunct="1">
        <a:spcBef>
          <a:spcPts val="2400"/>
        </a:spcBef>
        <a:spcAft>
          <a:spcPct val="0"/>
        </a:spcAft>
        <a:buClr>
          <a:srgbClr val="F69200"/>
        </a:buClr>
        <a:buFont typeface="Wingdings" pitchFamily="2" charset="2"/>
        <a:buChar char="§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892175" indent="-349250" algn="l" rtl="0" eaLnBrk="1" fontAlgn="base" hangingPunct="1">
        <a:spcBef>
          <a:spcPct val="20000"/>
        </a:spcBef>
        <a:spcAft>
          <a:spcPct val="0"/>
        </a:spcAft>
        <a:buClr>
          <a:srgbClr val="F69200"/>
        </a:buClr>
        <a:buFont typeface="Wingdings" pitchFamily="2" charset="2"/>
        <a:buChar char="§"/>
        <a:defRPr sz="2800">
          <a:solidFill>
            <a:srgbClr val="000000"/>
          </a:solidFill>
          <a:latin typeface="+mn-lt"/>
        </a:defRPr>
      </a:lvl2pPr>
      <a:lvl3pPr marL="1344613" indent="-273050" algn="l" rtl="0" eaLnBrk="1" fontAlgn="base" hangingPunct="1">
        <a:spcBef>
          <a:spcPct val="20000"/>
        </a:spcBef>
        <a:spcAft>
          <a:spcPct val="0"/>
        </a:spcAft>
        <a:buClr>
          <a:srgbClr val="F69200"/>
        </a:buClr>
        <a:buFont typeface="Wingdings" pitchFamily="2" charset="2"/>
        <a:buChar char="§"/>
        <a:defRPr sz="2400">
          <a:solidFill>
            <a:srgbClr val="000000"/>
          </a:solidFill>
          <a:latin typeface="+mn-lt"/>
        </a:defRPr>
      </a:lvl3pPr>
      <a:lvl4pPr marL="1795463" indent="-271463" algn="l" rtl="0" eaLnBrk="1" fontAlgn="base" hangingPunct="1">
        <a:spcBef>
          <a:spcPct val="20000"/>
        </a:spcBef>
        <a:spcAft>
          <a:spcPct val="0"/>
        </a:spcAft>
        <a:buClr>
          <a:srgbClr val="F69200"/>
        </a:buClr>
        <a:buFont typeface="Wingdings" pitchFamily="2" charset="2"/>
        <a:buChar char="§"/>
        <a:defRPr sz="2000">
          <a:solidFill>
            <a:srgbClr val="000000"/>
          </a:solidFill>
          <a:latin typeface="+mn-lt"/>
        </a:defRPr>
      </a:lvl4pPr>
      <a:lvl5pPr marL="2236788" indent="-261938" algn="l" rtl="0" eaLnBrk="1" fontAlgn="base" hangingPunct="1">
        <a:spcBef>
          <a:spcPct val="20000"/>
        </a:spcBef>
        <a:spcAft>
          <a:spcPct val="0"/>
        </a:spcAft>
        <a:buClr>
          <a:srgbClr val="F69200"/>
        </a:buClr>
        <a:buFont typeface="Wingdings" pitchFamily="2" charset="2"/>
        <a:buChar char="§"/>
        <a:defRPr sz="2000">
          <a:solidFill>
            <a:srgbClr val="000000"/>
          </a:solidFill>
          <a:latin typeface="+mn-lt"/>
        </a:defRPr>
      </a:lvl5pPr>
      <a:lvl6pPr marL="2522538" indent="-266700" algn="l" rtl="0" eaLnBrk="1" fontAlgn="base" hangingPunct="1">
        <a:spcBef>
          <a:spcPct val="20000"/>
        </a:spcBef>
        <a:spcAft>
          <a:spcPct val="0"/>
        </a:spcAft>
        <a:buClr>
          <a:srgbClr val="F69200"/>
        </a:buClr>
        <a:buFont typeface="Franklin Gothic Medium" pitchFamily="34" charset="0"/>
        <a:buChar char="▪"/>
        <a:defRPr>
          <a:solidFill>
            <a:schemeClr val="tx1"/>
          </a:solidFill>
          <a:latin typeface="+mn-lt"/>
        </a:defRPr>
      </a:lvl6pPr>
      <a:lvl7pPr marL="2979738" indent="-266700" algn="l" rtl="0" eaLnBrk="1" fontAlgn="base" hangingPunct="1">
        <a:spcBef>
          <a:spcPct val="20000"/>
        </a:spcBef>
        <a:spcAft>
          <a:spcPct val="0"/>
        </a:spcAft>
        <a:buClr>
          <a:srgbClr val="F69200"/>
        </a:buClr>
        <a:buFont typeface="Franklin Gothic Medium" pitchFamily="34" charset="0"/>
        <a:buChar char="▪"/>
        <a:defRPr>
          <a:solidFill>
            <a:schemeClr val="tx1"/>
          </a:solidFill>
          <a:latin typeface="+mn-lt"/>
        </a:defRPr>
      </a:lvl7pPr>
      <a:lvl8pPr marL="3436938" indent="-266700" algn="l" rtl="0" eaLnBrk="1" fontAlgn="base" hangingPunct="1">
        <a:spcBef>
          <a:spcPct val="20000"/>
        </a:spcBef>
        <a:spcAft>
          <a:spcPct val="0"/>
        </a:spcAft>
        <a:buClr>
          <a:srgbClr val="F69200"/>
        </a:buClr>
        <a:buFont typeface="Franklin Gothic Medium" pitchFamily="34" charset="0"/>
        <a:buChar char="▪"/>
        <a:defRPr>
          <a:solidFill>
            <a:schemeClr val="tx1"/>
          </a:solidFill>
          <a:latin typeface="+mn-lt"/>
        </a:defRPr>
      </a:lvl8pPr>
      <a:lvl9pPr marL="3894138" indent="-266700" algn="l" rtl="0" eaLnBrk="1" fontAlgn="base" hangingPunct="1">
        <a:spcBef>
          <a:spcPct val="20000"/>
        </a:spcBef>
        <a:spcAft>
          <a:spcPct val="0"/>
        </a:spcAft>
        <a:buClr>
          <a:srgbClr val="F69200"/>
        </a:buClr>
        <a:buFont typeface="Franklin Gothic Medium" pitchFamily="34" charset="0"/>
        <a:buChar char="▪"/>
        <a:defRPr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eblogs.asp.net/rweigelt" TargetMode="External"/><Relationship Id="rId2" Type="http://schemas.openxmlformats.org/officeDocument/2006/relationships/hyperlink" Target="mailto:mail@roland-weigelt.de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62" name="Rectangle 6"/>
          <p:cNvSpPr>
            <a:spLocks noGrp="1" noChangeArrowheads="1"/>
          </p:cNvSpPr>
          <p:nvPr>
            <p:ph type="ctrTitle" sz="quarter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de-DE" smtClean="0"/>
              <a:t>Zum Schluss...</a:t>
            </a:r>
            <a:endParaRPr lang="en-US" dirty="0"/>
          </a:p>
        </p:txBody>
      </p:sp>
      <p:sp>
        <p:nvSpPr>
          <p:cNvPr id="3075" name="Rectangle 7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154113" y="3635375"/>
            <a:ext cx="6835775" cy="1457325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de-DE" smtClean="0">
                <a:solidFill>
                  <a:schemeClr val="tx1"/>
                </a:solidFill>
              </a:rPr>
              <a:t>16.07.2007</a:t>
            </a:r>
          </a:p>
          <a:p>
            <a:pPr eaLnBrk="1" hangingPunct="1">
              <a:buFont typeface="Wingdings" pitchFamily="2" charset="2"/>
              <a:buNone/>
            </a:pPr>
            <a:r>
              <a:rPr lang="de-DE" smtClean="0">
                <a:solidFill>
                  <a:schemeClr val="tx1"/>
                </a:solidFill>
              </a:rPr>
              <a:t>Roland </a:t>
            </a:r>
            <a:r>
              <a:rPr lang="de-DE" dirty="0" smtClean="0">
                <a:solidFill>
                  <a:schemeClr val="tx1"/>
                </a:solidFill>
              </a:rPr>
              <a:t>Weigelt</a:t>
            </a:r>
            <a:endParaRPr lang="en-US" dirty="0" smtClean="0">
              <a:solidFill>
                <a:schemeClr val="tx1"/>
              </a:solidFill>
            </a:endParaRPr>
          </a:p>
        </p:txBody>
      </p:sp>
      <p:sp>
        <p:nvSpPr>
          <p:cNvPr id="3076" name="Rectangle 8"/>
          <p:cNvSpPr>
            <a:spLocks noChangeArrowheads="1"/>
          </p:cNvSpPr>
          <p:nvPr/>
        </p:nvSpPr>
        <p:spPr bwMode="auto">
          <a:xfrm>
            <a:off x="107950" y="5951538"/>
            <a:ext cx="8893175" cy="906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b"/>
          <a:lstStyle/>
          <a:p>
            <a:pPr algn="just" defTabSz="633413">
              <a:tabLst>
                <a:tab pos="722313" algn="l"/>
              </a:tabLst>
            </a:pPr>
            <a:r>
              <a:rPr lang="de-DE" sz="1400" i="1" smtClean="0">
                <a:latin typeface="Verdana" pitchFamily="34" charset="0"/>
              </a:rPr>
              <a:t>EMail</a:t>
            </a:r>
            <a:r>
              <a:rPr lang="de-DE" sz="1400" i="1" dirty="0">
                <a:latin typeface="Verdana" pitchFamily="34" charset="0"/>
              </a:rPr>
              <a:t>:</a:t>
            </a:r>
            <a:r>
              <a:rPr lang="de-DE" sz="1400" b="1" dirty="0">
                <a:latin typeface="Verdana" pitchFamily="34" charset="0"/>
              </a:rPr>
              <a:t>	</a:t>
            </a:r>
            <a:r>
              <a:rPr lang="de-DE" sz="1400" b="1">
                <a:latin typeface="Verdana" pitchFamily="34" charset="0"/>
              </a:rPr>
              <a:t>	</a:t>
            </a:r>
            <a:r>
              <a:rPr lang="de-DE" sz="1400" smtClean="0">
                <a:solidFill>
                  <a:schemeClr val="hlink"/>
                </a:solidFill>
                <a:latin typeface="Verdana" pitchFamily="34" charset="0"/>
                <a:hlinkClick r:id="rId2"/>
              </a:rPr>
              <a:t>mail@roland-weigelt.de</a:t>
            </a:r>
            <a:endParaRPr lang="de-DE" sz="1400" dirty="0">
              <a:solidFill>
                <a:schemeClr val="hlink"/>
              </a:solidFill>
              <a:latin typeface="Verdana" pitchFamily="34" charset="0"/>
            </a:endParaRPr>
          </a:p>
          <a:p>
            <a:pPr algn="just" defTabSz="633413">
              <a:tabLst>
                <a:tab pos="722313" algn="l"/>
              </a:tabLst>
            </a:pPr>
            <a:r>
              <a:rPr lang="de-DE" sz="1400" i="1" dirty="0">
                <a:latin typeface="Verdana" pitchFamily="34" charset="0"/>
              </a:rPr>
              <a:t>Weblog:</a:t>
            </a:r>
            <a:r>
              <a:rPr lang="de-DE" sz="1400">
                <a:latin typeface="Verdana" pitchFamily="34" charset="0"/>
              </a:rPr>
              <a:t>	</a:t>
            </a:r>
            <a:r>
              <a:rPr lang="de-DE" sz="1400" smtClean="0">
                <a:latin typeface="Verdana" pitchFamily="34" charset="0"/>
                <a:hlinkClick r:id="rId3"/>
              </a:rPr>
              <a:t>http</a:t>
            </a:r>
            <a:r>
              <a:rPr lang="de-DE" sz="1400" dirty="0">
                <a:latin typeface="Verdana" pitchFamily="34" charset="0"/>
                <a:hlinkClick r:id="rId3"/>
              </a:rPr>
              <a:t>://weblogs.asp.net/rweigelt</a:t>
            </a:r>
            <a:endParaRPr lang="en-US" sz="1400" dirty="0">
              <a:latin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Kollegen gesucht!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smtClean="0"/>
              <a:t>Nettes Team</a:t>
            </a:r>
          </a:p>
          <a:p>
            <a:r>
              <a:rPr lang="de-DE" smtClean="0"/>
              <a:t>Schöne Zweierbüros</a:t>
            </a:r>
          </a:p>
          <a:p>
            <a:r>
              <a:rPr lang="de-DE" smtClean="0"/>
              <a:t>Moderne Hardware</a:t>
            </a:r>
          </a:p>
        </p:txBody>
      </p:sp>
      <p:pic>
        <p:nvPicPr>
          <p:cNvPr id="7" name="Grafik 6" descr="Workplace2007_480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95812" y="3000372"/>
            <a:ext cx="4382204" cy="3286653"/>
          </a:xfrm>
          <a:prstGeom prst="rect">
            <a:avLst/>
          </a:prstGeom>
        </p:spPr>
      </p:pic>
      <p:sp>
        <p:nvSpPr>
          <p:cNvPr id="8" name="Textfeld 7"/>
          <p:cNvSpPr txBox="1"/>
          <p:nvPr/>
        </p:nvSpPr>
        <p:spPr>
          <a:xfrm>
            <a:off x="6215074" y="6357958"/>
            <a:ext cx="16369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mtClean="0">
                <a:latin typeface="+mn-lt"/>
              </a:rPr>
              <a:t>(24" + 20" </a:t>
            </a:r>
            <a:r>
              <a:rPr lang="de-DE" b="1" smtClean="0">
                <a:latin typeface="+mn-lt"/>
              </a:rPr>
              <a:t>;-)</a:t>
            </a:r>
            <a:endParaRPr lang="de-DE" b="1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Ganz kurz: </a:t>
            </a:r>
            <a:r>
              <a:rPr lang="de-DE" dirty="0" err="1" smtClean="0"/>
              <a:t>Packages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5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Visual Studio Packages</a:t>
            </a:r>
          </a:p>
        </p:txBody>
      </p:sp>
      <p:sp>
        <p:nvSpPr>
          <p:cNvPr id="58371" name="Rectangle 6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Alle Möglichkeiten von Makros und Add-ins</a:t>
            </a:r>
          </a:p>
          <a:p>
            <a:r>
              <a:rPr lang="de-DE" dirty="0" smtClean="0"/>
              <a:t>Zusätzlich</a:t>
            </a:r>
          </a:p>
          <a:p>
            <a:pPr lvl="1"/>
            <a:r>
              <a:rPr lang="de-DE" dirty="0" smtClean="0"/>
              <a:t>Eigene Dokumenttypen</a:t>
            </a:r>
          </a:p>
          <a:p>
            <a:pPr lvl="1"/>
            <a:r>
              <a:rPr lang="de-DE" dirty="0" smtClean="0"/>
              <a:t>Eigene Projekttypen</a:t>
            </a:r>
          </a:p>
          <a:p>
            <a:pPr lvl="1"/>
            <a:r>
              <a:rPr lang="de-DE" dirty="0" smtClean="0"/>
              <a:t>Integration eigener Programmiersprachen, Source </a:t>
            </a:r>
            <a:r>
              <a:rPr lang="de-DE" dirty="0" err="1" smtClean="0"/>
              <a:t>Control</a:t>
            </a:r>
            <a:r>
              <a:rPr lang="de-DE" dirty="0" smtClean="0"/>
              <a:t> Provider, Debugger</a:t>
            </a:r>
          </a:p>
          <a:p>
            <a:pPr lvl="1"/>
            <a:r>
              <a:rPr lang="de-DE" dirty="0" smtClean="0"/>
              <a:t>Eigene Seiten in Project Properties</a:t>
            </a:r>
          </a:p>
          <a:p>
            <a:r>
              <a:rPr lang="de-DE" dirty="0" smtClean="0"/>
              <a:t>"The Sky </a:t>
            </a:r>
            <a:r>
              <a:rPr lang="de-DE" dirty="0" err="1" smtClean="0"/>
              <a:t>is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Limit"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5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Visual Studio Packages</a:t>
            </a:r>
          </a:p>
        </p:txBody>
      </p:sp>
      <p:sp>
        <p:nvSpPr>
          <p:cNvPr id="58371" name="Rectangle 6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Sehr interessant: Eigene Projekttypen</a:t>
            </a:r>
          </a:p>
          <a:p>
            <a:r>
              <a:rPr lang="de-DE" dirty="0" smtClean="0"/>
              <a:t>Zwei Ansätze</a:t>
            </a:r>
          </a:p>
          <a:p>
            <a:pPr lvl="1"/>
            <a:r>
              <a:rPr lang="de-DE" dirty="0" smtClean="0"/>
              <a:t>Alles "von </a:t>
            </a:r>
            <a:r>
              <a:rPr lang="de-DE" dirty="0" err="1" smtClean="0"/>
              <a:t>Scratch</a:t>
            </a:r>
            <a:r>
              <a:rPr lang="de-DE" dirty="0" smtClean="0"/>
              <a:t>"</a:t>
            </a:r>
          </a:p>
          <a:p>
            <a:pPr lvl="1"/>
            <a:r>
              <a:rPr lang="de-DE" dirty="0" smtClean="0"/>
              <a:t>Abwandeln von bestehenden Typen</a:t>
            </a:r>
          </a:p>
          <a:p>
            <a:pPr lvl="2"/>
            <a:r>
              <a:rPr lang="de-DE" dirty="0" smtClean="0"/>
              <a:t>"Andere Geschmacksrichtung", "</a:t>
            </a:r>
            <a:r>
              <a:rPr lang="de-DE" dirty="0" err="1" smtClean="0"/>
              <a:t>Flavor</a:t>
            </a:r>
            <a:r>
              <a:rPr lang="de-DE" dirty="0" smtClean="0"/>
              <a:t>"</a:t>
            </a:r>
          </a:p>
          <a:p>
            <a:r>
              <a:rPr lang="de-DE" dirty="0" smtClean="0"/>
              <a:t>Beispiel: Spezialisierung eines C# Projektes</a:t>
            </a:r>
          </a:p>
          <a:p>
            <a:pPr lvl="1"/>
            <a:r>
              <a:rPr lang="de-DE" dirty="0" smtClean="0"/>
              <a:t>Ziel: </a:t>
            </a:r>
            <a:r>
              <a:rPr lang="de-DE" dirty="0" smtClean="0"/>
              <a:t>Sonderbehandlung </a:t>
            </a:r>
            <a:r>
              <a:rPr lang="de-DE" dirty="0" smtClean="0"/>
              <a:t>bestimmter </a:t>
            </a:r>
            <a:r>
              <a:rPr lang="de-DE" dirty="0" smtClean="0"/>
              <a:t>Dateien</a:t>
            </a:r>
          </a:p>
          <a:p>
            <a:pPr lvl="1"/>
            <a:r>
              <a:rPr lang="de-DE" dirty="0" smtClean="0"/>
              <a:t>Normale </a:t>
            </a:r>
            <a:r>
              <a:rPr lang="de-DE" dirty="0" smtClean="0"/>
              <a:t>C#-Entwicklung </a:t>
            </a:r>
            <a:r>
              <a:rPr lang="de-DE" dirty="0" smtClean="0"/>
              <a:t>aber nicht beeinflusst.</a:t>
            </a:r>
            <a:endParaRPr lang="de-DE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Das richtige Werkzeug</a:t>
            </a:r>
            <a:br>
              <a:rPr lang="de-DE" smtClean="0"/>
            </a:br>
            <a:r>
              <a:rPr lang="de-DE" smtClean="0"/>
              <a:t>zur richtigen Zeit</a:t>
            </a:r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9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Auswahl des richtigen Werkzeugs</a:t>
            </a:r>
            <a:endParaRPr lang="en-US" smtClean="0"/>
          </a:p>
        </p:txBody>
      </p:sp>
      <p:sp>
        <p:nvSpPr>
          <p:cNvPr id="65539" name="Rectangle 6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Wenn einfache Automatisierung der IDE gewünscht und sichtbarer Source-Code kein Problem </a:t>
            </a:r>
            <a:r>
              <a:rPr lang="de-DE" dirty="0" smtClean="0">
                <a:sym typeface="Symbol" pitchFamily="18" charset="2"/>
              </a:rPr>
              <a:t> </a:t>
            </a:r>
            <a:r>
              <a:rPr lang="de-DE" b="1" dirty="0" smtClean="0">
                <a:sym typeface="Symbol" pitchFamily="18" charset="2"/>
              </a:rPr>
              <a:t>Makros</a:t>
            </a:r>
            <a:endParaRPr lang="de-DE" dirty="0" smtClean="0"/>
          </a:p>
          <a:p>
            <a:r>
              <a:rPr lang="de-DE" dirty="0" smtClean="0"/>
              <a:t>Wenn Entwicklung in höherer Programmier-</a:t>
            </a:r>
            <a:r>
              <a:rPr lang="de-DE" dirty="0" err="1" smtClean="0"/>
              <a:t>sprache</a:t>
            </a:r>
            <a:r>
              <a:rPr lang="de-DE" dirty="0" smtClean="0"/>
              <a:t> erfolgen soll </a:t>
            </a:r>
            <a:r>
              <a:rPr lang="de-DE" smtClean="0"/>
              <a:t>und Möglichkeiten des Automation Models </a:t>
            </a:r>
            <a:r>
              <a:rPr lang="de-DE" dirty="0" smtClean="0"/>
              <a:t>ausreichend </a:t>
            </a:r>
            <a:r>
              <a:rPr lang="de-DE" dirty="0" smtClean="0">
                <a:sym typeface="Symbol" pitchFamily="18" charset="2"/>
              </a:rPr>
              <a:t> </a:t>
            </a:r>
            <a:r>
              <a:rPr lang="de-DE" b="1" dirty="0" smtClean="0">
                <a:sym typeface="Symbol" pitchFamily="18" charset="2"/>
              </a:rPr>
              <a:t>Add-ins</a:t>
            </a:r>
            <a:endParaRPr lang="de-DE" b="1" dirty="0" smtClean="0"/>
          </a:p>
          <a:p>
            <a:r>
              <a:rPr lang="de-DE" dirty="0" smtClean="0"/>
              <a:t>Für eigene Projekttypen, Editoren, Designer Debugger, Sprachen, etc. </a:t>
            </a:r>
            <a:r>
              <a:rPr lang="de-DE" dirty="0" smtClean="0">
                <a:sym typeface="Symbol" pitchFamily="18" charset="2"/>
              </a:rPr>
              <a:t></a:t>
            </a:r>
            <a:r>
              <a:rPr lang="de-DE" dirty="0" smtClean="0"/>
              <a:t> </a:t>
            </a:r>
            <a:r>
              <a:rPr lang="de-DE" b="1" dirty="0" err="1" smtClean="0"/>
              <a:t>VSPackage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55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55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655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539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2852738"/>
            <a:ext cx="7772400" cy="747712"/>
          </a:xfrm>
        </p:spPr>
        <p:txBody>
          <a:bodyPr/>
          <a:lstStyle/>
          <a:p>
            <a:pPr algn="ctr">
              <a:defRPr/>
            </a:pPr>
            <a:r>
              <a:rPr lang="de-DE" dirty="0" smtClean="0"/>
              <a:t>Danke </a:t>
            </a:r>
            <a:r>
              <a:rPr lang="de-DE" dirty="0" err="1" smtClean="0"/>
              <a:t>für's</a:t>
            </a:r>
            <a:r>
              <a:rPr lang="de-DE" dirty="0" smtClean="0"/>
              <a:t> Zuhören</a:t>
            </a:r>
            <a:endParaRPr lang="en-US" dirty="0" smtClean="0"/>
          </a:p>
        </p:txBody>
      </p:sp>
      <p:sp>
        <p:nvSpPr>
          <p:cNvPr id="66563" name="Rectangle 3"/>
          <p:cNvSpPr>
            <a:spLocks noGrp="1" noChangeArrowheads="1"/>
          </p:cNvSpPr>
          <p:nvPr>
            <p:ph type="subTitle" sz="quarter" idx="1"/>
          </p:nvPr>
        </p:nvSpPr>
        <p:spPr/>
        <p:txBody>
          <a:bodyPr/>
          <a:lstStyle/>
          <a:p>
            <a:endParaRPr lang="de-DE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Termine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b="1" smtClean="0"/>
              <a:t>NRW07</a:t>
            </a:r>
          </a:p>
          <a:p>
            <a:pPr lvl="1"/>
            <a:r>
              <a:rPr lang="de-DE" smtClean="0"/>
              <a:t>24. August in </a:t>
            </a:r>
            <a:r>
              <a:rPr lang="de-DE" b="1" smtClean="0"/>
              <a:t>Wuppertal</a:t>
            </a:r>
          </a:p>
          <a:p>
            <a:pPr lvl="1"/>
            <a:r>
              <a:rPr lang="de-DE" smtClean="0"/>
              <a:t>14:00 bis 15:00: Zusammen mit Jens Schaller</a:t>
            </a:r>
          </a:p>
          <a:p>
            <a:pPr lvl="1"/>
            <a:r>
              <a:rPr lang="de-DE" smtClean="0"/>
              <a:t>Themen: Makros, Add-ins, Packages</a:t>
            </a:r>
          </a:p>
          <a:p>
            <a:r>
              <a:rPr lang="de-DE" b="1" smtClean="0"/>
              <a:t>BASTA!</a:t>
            </a:r>
          </a:p>
          <a:p>
            <a:pPr lvl="1"/>
            <a:r>
              <a:rPr lang="de-DE" smtClean="0"/>
              <a:t>17. bis 21. September in </a:t>
            </a:r>
            <a:r>
              <a:rPr lang="de-DE" b="1" smtClean="0"/>
              <a:t>Mainz</a:t>
            </a:r>
          </a:p>
          <a:p>
            <a:pPr lvl="1"/>
            <a:r>
              <a:rPr lang="de-DE" smtClean="0"/>
              <a:t>Am </a:t>
            </a:r>
            <a:r>
              <a:rPr lang="de-DE" b="1" smtClean="0"/>
              <a:t>20.9.</a:t>
            </a:r>
            <a:r>
              <a:rPr lang="de-DE" smtClean="0"/>
              <a:t> um </a:t>
            </a:r>
            <a:r>
              <a:rPr lang="de-DE" b="1" smtClean="0"/>
              <a:t>8:30 bis 9:45</a:t>
            </a:r>
          </a:p>
          <a:p>
            <a:pPr lvl="1"/>
            <a:r>
              <a:rPr lang="de-DE" smtClean="0"/>
              <a:t>Thema: Visual Studio Add-ins</a:t>
            </a:r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Kollegen gesucht!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smtClean="0"/>
              <a:t>Comma Soft AG in Bonn</a:t>
            </a:r>
          </a:p>
          <a:p>
            <a:r>
              <a:rPr lang="de-DE" smtClean="0"/>
              <a:t>Entwickler für die Schwerpunkte</a:t>
            </a:r>
          </a:p>
          <a:p>
            <a:pPr lvl="1"/>
            <a:r>
              <a:rPr lang="de-DE" smtClean="0"/>
              <a:t>Frameworks &amp; Architekturen</a:t>
            </a:r>
          </a:p>
          <a:p>
            <a:pPr lvl="1"/>
            <a:r>
              <a:rPr lang="de-DE" smtClean="0"/>
              <a:t>Interface Design</a:t>
            </a:r>
          </a:p>
          <a:p>
            <a:pPr lvl="1"/>
            <a:r>
              <a:rPr lang="de-DE" smtClean="0"/>
              <a:t>Setup &amp; Build-Automatisierung</a:t>
            </a:r>
          </a:p>
          <a:p>
            <a:endParaRPr lang="de-DE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onn-to-Code.Net">
  <a:themeElements>
    <a:clrScheme name="Custom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00FF"/>
      </a:hlink>
      <a:folHlink>
        <a:srgbClr val="0000FF"/>
      </a:folHlink>
    </a:clrScheme>
    <a:fontScheme name="Default Design">
      <a:majorFont>
        <a:latin typeface="Verdana"/>
        <a:ea typeface=""/>
        <a:cs typeface=""/>
      </a:majorFont>
      <a:minorFont>
        <a:latin typeface="Tahoma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00FF"/>
        </a:hlink>
        <a:folHlink>
          <a:srgbClr val="0000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Bonn-to-Code.Net</Template>
  <TotalTime>0</TotalTime>
  <Words>226</Words>
  <Application>Microsoft Office PowerPoint</Application>
  <PresentationFormat>On-screen Show (4:3)</PresentationFormat>
  <Paragraphs>49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Bonn-to-Code.Net</vt:lpstr>
      <vt:lpstr>Zum Schluss...</vt:lpstr>
      <vt:lpstr>Ganz kurz: Packages</vt:lpstr>
      <vt:lpstr>Visual Studio Packages</vt:lpstr>
      <vt:lpstr>Visual Studio Packages</vt:lpstr>
      <vt:lpstr>Das richtige Werkzeug zur richtigen Zeit</vt:lpstr>
      <vt:lpstr>Auswahl des richtigen Werkzeugs</vt:lpstr>
      <vt:lpstr>Danke für's Zuhören</vt:lpstr>
      <vt:lpstr>Termine</vt:lpstr>
      <vt:lpstr>Kollegen gesucht!</vt:lpstr>
      <vt:lpstr>Kollegen gesucht!</vt:lpstr>
    </vt:vector>
  </TitlesOfParts>
  <Company>Privat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Roland Weigelt;Jens Schaller</dc:creator>
  <cp:lastModifiedBy>Roland Weigelt</cp:lastModifiedBy>
  <cp:revision>673</cp:revision>
  <dcterms:created xsi:type="dcterms:W3CDTF">2005-08-20T20:54:38Z</dcterms:created>
  <dcterms:modified xsi:type="dcterms:W3CDTF">2007-07-17T08:39:48Z</dcterms:modified>
</cp:coreProperties>
</file>